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7"/>
  </p:notesMasterIdLst>
  <p:sldIdLst>
    <p:sldId id="256" r:id="rId2"/>
    <p:sldId id="420" r:id="rId3"/>
    <p:sldId id="417" r:id="rId4"/>
    <p:sldId id="419" r:id="rId5"/>
    <p:sldId id="258" r:id="rId6"/>
    <p:sldId id="708" r:id="rId7"/>
    <p:sldId id="765" r:id="rId8"/>
    <p:sldId id="766" r:id="rId9"/>
    <p:sldId id="666" r:id="rId10"/>
    <p:sldId id="791" r:id="rId11"/>
    <p:sldId id="748" r:id="rId12"/>
    <p:sldId id="789" r:id="rId13"/>
    <p:sldId id="753" r:id="rId14"/>
    <p:sldId id="779" r:id="rId15"/>
    <p:sldId id="7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E3404-3BF1-44C9-972A-6D1681864CD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6061DB-6012-4B09-84CC-D8EB9BBAB4D8}">
      <dgm:prSet phldrT="[Text]" phldr="1"/>
      <dgm:spPr/>
      <dgm:t>
        <a:bodyPr/>
        <a:lstStyle/>
        <a:p>
          <a:endParaRPr lang="en-US"/>
        </a:p>
      </dgm:t>
    </dgm:pt>
    <dgm:pt modelId="{B8E417A5-5C7A-49F0-9A08-ED0127175D2E}" type="parTrans" cxnId="{F8040D13-2E7C-4579-85D7-1133E08EF8C0}">
      <dgm:prSet/>
      <dgm:spPr/>
      <dgm:t>
        <a:bodyPr/>
        <a:lstStyle/>
        <a:p>
          <a:endParaRPr lang="en-US"/>
        </a:p>
      </dgm:t>
    </dgm:pt>
    <dgm:pt modelId="{ED3CEEC4-30E5-4887-9E76-68F08B3124D1}" type="sibTrans" cxnId="{F8040D13-2E7C-4579-85D7-1133E08EF8C0}">
      <dgm:prSet/>
      <dgm:spPr/>
      <dgm:t>
        <a:bodyPr/>
        <a:lstStyle/>
        <a:p>
          <a:endParaRPr lang="en-US"/>
        </a:p>
      </dgm:t>
    </dgm:pt>
    <dgm:pt modelId="{A154EE39-510D-4AAA-BB8F-E663B1915262}">
      <dgm:prSet phldrT="[Text]"/>
      <dgm:spPr>
        <a:solidFill>
          <a:srgbClr val="66FFCC">
            <a:alpha val="90000"/>
          </a:srgbClr>
        </a:solidFill>
      </dgm:spPr>
      <dgm:t>
        <a:bodyPr/>
        <a:lstStyle/>
        <a:p>
          <a:r>
            <a:rPr lang="en-US" b="1" dirty="0" err="1"/>
            <a:t>Ditetapkan</a:t>
          </a:r>
          <a:r>
            <a:rPr lang="en-US" b="1" dirty="0"/>
            <a:t> oleh masing2 PT</a:t>
          </a:r>
        </a:p>
      </dgm:t>
    </dgm:pt>
    <dgm:pt modelId="{AC79A7EB-8330-4416-8393-9462471A1AEA}" type="parTrans" cxnId="{400033CF-EC40-4499-A979-DDE9D46F17BA}">
      <dgm:prSet/>
      <dgm:spPr/>
      <dgm:t>
        <a:bodyPr/>
        <a:lstStyle/>
        <a:p>
          <a:endParaRPr lang="en-US"/>
        </a:p>
      </dgm:t>
    </dgm:pt>
    <dgm:pt modelId="{3C3A8548-372D-4658-ADFA-46BDB7180D4A}" type="sibTrans" cxnId="{400033CF-EC40-4499-A979-DDE9D46F17BA}">
      <dgm:prSet/>
      <dgm:spPr/>
      <dgm:t>
        <a:bodyPr/>
        <a:lstStyle/>
        <a:p>
          <a:endParaRPr lang="en-US"/>
        </a:p>
      </dgm:t>
    </dgm:pt>
    <dgm:pt modelId="{18A265B6-0539-47F1-A4AA-055846FA111C}">
      <dgm:prSet phldrT="[Text]" phldr="1"/>
      <dgm:spPr/>
      <dgm:t>
        <a:bodyPr/>
        <a:lstStyle/>
        <a:p>
          <a:endParaRPr lang="en-US"/>
        </a:p>
      </dgm:t>
    </dgm:pt>
    <dgm:pt modelId="{60B95005-09E9-462E-92AE-773928C9B8A4}" type="parTrans" cxnId="{5898A435-EDE3-4475-8D59-ACE775C9F1FA}">
      <dgm:prSet/>
      <dgm:spPr/>
      <dgm:t>
        <a:bodyPr/>
        <a:lstStyle/>
        <a:p>
          <a:endParaRPr lang="en-US"/>
        </a:p>
      </dgm:t>
    </dgm:pt>
    <dgm:pt modelId="{6A0A8D86-B6A8-4E7F-BD34-AE5623375280}" type="sibTrans" cxnId="{5898A435-EDE3-4475-8D59-ACE775C9F1FA}">
      <dgm:prSet/>
      <dgm:spPr/>
      <dgm:t>
        <a:bodyPr/>
        <a:lstStyle/>
        <a:p>
          <a:endParaRPr lang="en-US"/>
        </a:p>
      </dgm:t>
    </dgm:pt>
    <dgm:pt modelId="{F86DA38A-71E7-4CB0-BCAE-E8B537316EDD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chemeClr val="bg1"/>
              </a:solidFill>
            </a:rPr>
            <a:t>24 Standards</a:t>
          </a:r>
        </a:p>
      </dgm:t>
    </dgm:pt>
    <dgm:pt modelId="{13CBD7E0-AA45-4663-AB65-9708440D0911}" type="parTrans" cxnId="{8B82D769-8505-4DED-A4D8-86D9A75397E7}">
      <dgm:prSet/>
      <dgm:spPr/>
      <dgm:t>
        <a:bodyPr/>
        <a:lstStyle/>
        <a:p>
          <a:endParaRPr lang="en-US"/>
        </a:p>
      </dgm:t>
    </dgm:pt>
    <dgm:pt modelId="{A7B74DB5-56DC-4A22-8070-C033E7AF6CD0}" type="sibTrans" cxnId="{8B82D769-8505-4DED-A4D8-86D9A75397E7}">
      <dgm:prSet/>
      <dgm:spPr/>
      <dgm:t>
        <a:bodyPr/>
        <a:lstStyle/>
        <a:p>
          <a:endParaRPr lang="en-US"/>
        </a:p>
      </dgm:t>
    </dgm:pt>
    <dgm:pt modelId="{EFBAAE7C-9FDA-43D9-B5D0-E2440D618B4C}">
      <dgm:prSet phldrT="[Text]"/>
      <dgm:spPr>
        <a:solidFill>
          <a:srgbClr val="66FFCC">
            <a:alpha val="90000"/>
          </a:srgbClr>
        </a:solidFill>
      </dgm:spPr>
      <dgm:t>
        <a:bodyPr/>
        <a:lstStyle/>
        <a:p>
          <a:r>
            <a:rPr lang="en-US" b="1" dirty="0" err="1"/>
            <a:t>Melampaui</a:t>
          </a:r>
          <a:r>
            <a:rPr lang="en-US" b="1" dirty="0"/>
            <a:t> </a:t>
          </a:r>
          <a:r>
            <a:rPr lang="en-US" b="1" dirty="0" err="1"/>
            <a:t>SNDIkti</a:t>
          </a:r>
          <a:endParaRPr lang="en-US" b="1" dirty="0"/>
        </a:p>
      </dgm:t>
    </dgm:pt>
    <dgm:pt modelId="{D1D24E04-06A9-4EFE-85EB-84E06E950793}" type="parTrans" cxnId="{2ED0D9A4-688B-4D8C-948B-1313F4B9246A}">
      <dgm:prSet/>
      <dgm:spPr/>
      <dgm:t>
        <a:bodyPr/>
        <a:lstStyle/>
        <a:p>
          <a:endParaRPr lang="en-US"/>
        </a:p>
      </dgm:t>
    </dgm:pt>
    <dgm:pt modelId="{3020C35E-F9A0-4D1A-B467-2082A46CFAE4}" type="sibTrans" cxnId="{2ED0D9A4-688B-4D8C-948B-1313F4B9246A}">
      <dgm:prSet/>
      <dgm:spPr/>
      <dgm:t>
        <a:bodyPr/>
        <a:lstStyle/>
        <a:p>
          <a:endParaRPr lang="en-US"/>
        </a:p>
      </dgm:t>
    </dgm:pt>
    <dgm:pt modelId="{80DAC0FE-3473-4379-B4FD-7DB38CCC0A4E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8 u/ masing2 </a:t>
          </a:r>
          <a:r>
            <a:rPr lang="en-US" b="1" dirty="0" err="1">
              <a:solidFill>
                <a:schemeClr val="bg1"/>
              </a:solidFill>
            </a:rPr>
            <a:t>darma</a:t>
          </a:r>
          <a:endParaRPr lang="en-US" b="1" dirty="0">
            <a:solidFill>
              <a:schemeClr val="bg1"/>
            </a:solidFill>
          </a:endParaRPr>
        </a:p>
      </dgm:t>
    </dgm:pt>
    <dgm:pt modelId="{1D78CD1B-C41B-463E-9617-4B62A38C6B3D}" type="parTrans" cxnId="{5182787D-0ACC-4227-8102-F04A8683D2F6}">
      <dgm:prSet/>
      <dgm:spPr/>
      <dgm:t>
        <a:bodyPr/>
        <a:lstStyle/>
        <a:p>
          <a:endParaRPr lang="en-US"/>
        </a:p>
      </dgm:t>
    </dgm:pt>
    <dgm:pt modelId="{46A27E80-4B4A-4FEF-B2AA-BF5583D8558D}" type="sibTrans" cxnId="{5182787D-0ACC-4227-8102-F04A8683D2F6}">
      <dgm:prSet/>
      <dgm:spPr/>
      <dgm:t>
        <a:bodyPr/>
        <a:lstStyle/>
        <a:p>
          <a:endParaRPr lang="en-US"/>
        </a:p>
      </dgm:t>
    </dgm:pt>
    <dgm:pt modelId="{AEC5116A-058E-4782-836E-D1ED95936A8B}" type="pres">
      <dgm:prSet presAssocID="{F14E3404-3BF1-44C9-972A-6D1681864CD7}" presName="Name0" presStyleCnt="0">
        <dgm:presLayoutVars>
          <dgm:dir/>
          <dgm:animLvl val="lvl"/>
          <dgm:resizeHandles/>
        </dgm:presLayoutVars>
      </dgm:prSet>
      <dgm:spPr/>
    </dgm:pt>
    <dgm:pt modelId="{1292B5A1-B53E-4481-82AB-A40871997BC9}" type="pres">
      <dgm:prSet presAssocID="{636061DB-6012-4B09-84CC-D8EB9BBAB4D8}" presName="linNode" presStyleCnt="0"/>
      <dgm:spPr/>
    </dgm:pt>
    <dgm:pt modelId="{3AAC6746-6D43-4778-9D9E-623B71814D7A}" type="pres">
      <dgm:prSet presAssocID="{636061DB-6012-4B09-84CC-D8EB9BBAB4D8}" presName="parentShp" presStyleLbl="node1" presStyleIdx="0" presStyleCnt="2" custScaleX="71940">
        <dgm:presLayoutVars>
          <dgm:bulletEnabled val="1"/>
        </dgm:presLayoutVars>
      </dgm:prSet>
      <dgm:spPr/>
    </dgm:pt>
    <dgm:pt modelId="{B173880C-26E5-4C95-914B-BE432A41BE0E}" type="pres">
      <dgm:prSet presAssocID="{636061DB-6012-4B09-84CC-D8EB9BBAB4D8}" presName="childShp" presStyleLbl="bgAccFollowNode1" presStyleIdx="0" presStyleCnt="2" custScaleY="69037">
        <dgm:presLayoutVars>
          <dgm:bulletEnabled val="1"/>
        </dgm:presLayoutVars>
      </dgm:prSet>
      <dgm:spPr/>
    </dgm:pt>
    <dgm:pt modelId="{F8F02473-6B31-4247-B03F-B751784C2A85}" type="pres">
      <dgm:prSet presAssocID="{ED3CEEC4-30E5-4887-9E76-68F08B3124D1}" presName="spacing" presStyleCnt="0"/>
      <dgm:spPr/>
    </dgm:pt>
    <dgm:pt modelId="{29398469-1D93-4070-BDE7-8847A452EB64}" type="pres">
      <dgm:prSet presAssocID="{18A265B6-0539-47F1-A4AA-055846FA111C}" presName="linNode" presStyleCnt="0"/>
      <dgm:spPr/>
    </dgm:pt>
    <dgm:pt modelId="{DED13078-1347-40DE-9E53-A4603557D1A7}" type="pres">
      <dgm:prSet presAssocID="{18A265B6-0539-47F1-A4AA-055846FA111C}" presName="parentShp" presStyleLbl="node1" presStyleIdx="1" presStyleCnt="2" custScaleX="71940">
        <dgm:presLayoutVars>
          <dgm:bulletEnabled val="1"/>
        </dgm:presLayoutVars>
      </dgm:prSet>
      <dgm:spPr/>
    </dgm:pt>
    <dgm:pt modelId="{BF06F422-7AF7-4722-801C-E846CCD682A1}" type="pres">
      <dgm:prSet presAssocID="{18A265B6-0539-47F1-A4AA-055846FA111C}" presName="childShp" presStyleLbl="bgAccFollowNode1" presStyleIdx="1" presStyleCnt="2" custScaleX="114288" custScaleY="83134" custLinFactNeighborX="3859">
        <dgm:presLayoutVars>
          <dgm:bulletEnabled val="1"/>
        </dgm:presLayoutVars>
      </dgm:prSet>
      <dgm:spPr/>
    </dgm:pt>
  </dgm:ptLst>
  <dgm:cxnLst>
    <dgm:cxn modelId="{32C6F304-1655-4F67-9211-EE64E940DFD0}" type="presOf" srcId="{F14E3404-3BF1-44C9-972A-6D1681864CD7}" destId="{AEC5116A-058E-4782-836E-D1ED95936A8B}" srcOrd="0" destOrd="0" presId="urn:microsoft.com/office/officeart/2005/8/layout/vList6"/>
    <dgm:cxn modelId="{F8040D13-2E7C-4579-85D7-1133E08EF8C0}" srcId="{F14E3404-3BF1-44C9-972A-6D1681864CD7}" destId="{636061DB-6012-4B09-84CC-D8EB9BBAB4D8}" srcOrd="0" destOrd="0" parTransId="{B8E417A5-5C7A-49F0-9A08-ED0127175D2E}" sibTransId="{ED3CEEC4-30E5-4887-9E76-68F08B3124D1}"/>
    <dgm:cxn modelId="{5E1D2B34-11F2-45EA-BFE8-B17A4C574B6A}" type="presOf" srcId="{18A265B6-0539-47F1-A4AA-055846FA111C}" destId="{DED13078-1347-40DE-9E53-A4603557D1A7}" srcOrd="0" destOrd="0" presId="urn:microsoft.com/office/officeart/2005/8/layout/vList6"/>
    <dgm:cxn modelId="{5898A435-EDE3-4475-8D59-ACE775C9F1FA}" srcId="{F14E3404-3BF1-44C9-972A-6D1681864CD7}" destId="{18A265B6-0539-47F1-A4AA-055846FA111C}" srcOrd="1" destOrd="0" parTransId="{60B95005-09E9-462E-92AE-773928C9B8A4}" sibTransId="{6A0A8D86-B6A8-4E7F-BD34-AE5623375280}"/>
    <dgm:cxn modelId="{D0004A44-576F-432A-9850-2CAAA4DC006E}" type="presOf" srcId="{636061DB-6012-4B09-84CC-D8EB9BBAB4D8}" destId="{3AAC6746-6D43-4778-9D9E-623B71814D7A}" srcOrd="0" destOrd="0" presId="urn:microsoft.com/office/officeart/2005/8/layout/vList6"/>
    <dgm:cxn modelId="{8B82D769-8505-4DED-A4D8-86D9A75397E7}" srcId="{18A265B6-0539-47F1-A4AA-055846FA111C}" destId="{F86DA38A-71E7-4CB0-BCAE-E8B537316EDD}" srcOrd="0" destOrd="0" parTransId="{13CBD7E0-AA45-4663-AB65-9708440D0911}" sibTransId="{A7B74DB5-56DC-4A22-8070-C033E7AF6CD0}"/>
    <dgm:cxn modelId="{5182787D-0ACC-4227-8102-F04A8683D2F6}" srcId="{18A265B6-0539-47F1-A4AA-055846FA111C}" destId="{80DAC0FE-3473-4379-B4FD-7DB38CCC0A4E}" srcOrd="1" destOrd="0" parTransId="{1D78CD1B-C41B-463E-9617-4B62A38C6B3D}" sibTransId="{46A27E80-4B4A-4FEF-B2AA-BF5583D8558D}"/>
    <dgm:cxn modelId="{C1BF1A90-5DAB-4D68-B6CD-1E5BCEAD72D2}" type="presOf" srcId="{A154EE39-510D-4AAA-BB8F-E663B1915262}" destId="{B173880C-26E5-4C95-914B-BE432A41BE0E}" srcOrd="0" destOrd="0" presId="urn:microsoft.com/office/officeart/2005/8/layout/vList6"/>
    <dgm:cxn modelId="{16C5B3A2-4C52-4087-8EC7-7DDE1D06AE94}" type="presOf" srcId="{F86DA38A-71E7-4CB0-BCAE-E8B537316EDD}" destId="{BF06F422-7AF7-4722-801C-E846CCD682A1}" srcOrd="0" destOrd="0" presId="urn:microsoft.com/office/officeart/2005/8/layout/vList6"/>
    <dgm:cxn modelId="{2ED0D9A4-688B-4D8C-948B-1313F4B9246A}" srcId="{636061DB-6012-4B09-84CC-D8EB9BBAB4D8}" destId="{EFBAAE7C-9FDA-43D9-B5D0-E2440D618B4C}" srcOrd="1" destOrd="0" parTransId="{D1D24E04-06A9-4EFE-85EB-84E06E950793}" sibTransId="{3020C35E-F9A0-4D1A-B467-2082A46CFAE4}"/>
    <dgm:cxn modelId="{0DE732C3-1644-4FA0-99D1-D1DCA1366A72}" type="presOf" srcId="{80DAC0FE-3473-4379-B4FD-7DB38CCC0A4E}" destId="{BF06F422-7AF7-4722-801C-E846CCD682A1}" srcOrd="0" destOrd="1" presId="urn:microsoft.com/office/officeart/2005/8/layout/vList6"/>
    <dgm:cxn modelId="{42266EC3-1C4A-417F-8D1D-86E0A5383B18}" type="presOf" srcId="{EFBAAE7C-9FDA-43D9-B5D0-E2440D618B4C}" destId="{B173880C-26E5-4C95-914B-BE432A41BE0E}" srcOrd="0" destOrd="1" presId="urn:microsoft.com/office/officeart/2005/8/layout/vList6"/>
    <dgm:cxn modelId="{400033CF-EC40-4499-A979-DDE9D46F17BA}" srcId="{636061DB-6012-4B09-84CC-D8EB9BBAB4D8}" destId="{A154EE39-510D-4AAA-BB8F-E663B1915262}" srcOrd="0" destOrd="0" parTransId="{AC79A7EB-8330-4416-8393-9462471A1AEA}" sibTransId="{3C3A8548-372D-4658-ADFA-46BDB7180D4A}"/>
    <dgm:cxn modelId="{6948644C-7CE3-4C8F-96FB-36360A9739E3}" type="presParOf" srcId="{AEC5116A-058E-4782-836E-D1ED95936A8B}" destId="{1292B5A1-B53E-4481-82AB-A40871997BC9}" srcOrd="0" destOrd="0" presId="urn:microsoft.com/office/officeart/2005/8/layout/vList6"/>
    <dgm:cxn modelId="{A749D590-93CD-4F37-93A3-7EA19141DF25}" type="presParOf" srcId="{1292B5A1-B53E-4481-82AB-A40871997BC9}" destId="{3AAC6746-6D43-4778-9D9E-623B71814D7A}" srcOrd="0" destOrd="0" presId="urn:microsoft.com/office/officeart/2005/8/layout/vList6"/>
    <dgm:cxn modelId="{C38F8CE6-41DF-45B3-8DF4-2CF2B4A8655C}" type="presParOf" srcId="{1292B5A1-B53E-4481-82AB-A40871997BC9}" destId="{B173880C-26E5-4C95-914B-BE432A41BE0E}" srcOrd="1" destOrd="0" presId="urn:microsoft.com/office/officeart/2005/8/layout/vList6"/>
    <dgm:cxn modelId="{6B946FA5-252A-4B32-9E13-1614189573BC}" type="presParOf" srcId="{AEC5116A-058E-4782-836E-D1ED95936A8B}" destId="{F8F02473-6B31-4247-B03F-B751784C2A85}" srcOrd="1" destOrd="0" presId="urn:microsoft.com/office/officeart/2005/8/layout/vList6"/>
    <dgm:cxn modelId="{EBBEECD1-B5E0-40BF-9A91-7F84F6FB1758}" type="presParOf" srcId="{AEC5116A-058E-4782-836E-D1ED95936A8B}" destId="{29398469-1D93-4070-BDE7-8847A452EB64}" srcOrd="2" destOrd="0" presId="urn:microsoft.com/office/officeart/2005/8/layout/vList6"/>
    <dgm:cxn modelId="{340C5F42-87AF-49DF-A037-BB314E0E375F}" type="presParOf" srcId="{29398469-1D93-4070-BDE7-8847A452EB64}" destId="{DED13078-1347-40DE-9E53-A4603557D1A7}" srcOrd="0" destOrd="0" presId="urn:microsoft.com/office/officeart/2005/8/layout/vList6"/>
    <dgm:cxn modelId="{C974ACA0-0F8F-4C2A-9907-D67292DD6567}" type="presParOf" srcId="{29398469-1D93-4070-BDE7-8847A452EB64}" destId="{BF06F422-7AF7-4722-801C-E846CCD682A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3880C-26E5-4C95-914B-BE432A41BE0E}">
      <dsp:nvSpPr>
        <dsp:cNvPr id="0" name=""/>
        <dsp:cNvSpPr/>
      </dsp:nvSpPr>
      <dsp:spPr>
        <a:xfrm>
          <a:off x="1503728" y="289298"/>
          <a:ext cx="2623697" cy="1287944"/>
        </a:xfrm>
        <a:prstGeom prst="rightArrow">
          <a:avLst>
            <a:gd name="adj1" fmla="val 75000"/>
            <a:gd name="adj2" fmla="val 50000"/>
          </a:avLst>
        </a:prstGeom>
        <a:solidFill>
          <a:srgbClr val="66FFCC">
            <a:alpha val="90000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 err="1"/>
            <a:t>Ditetapkan</a:t>
          </a:r>
          <a:r>
            <a:rPr lang="en-US" sz="1700" b="1" kern="1200" dirty="0"/>
            <a:t> oleh masing2 PT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 err="1"/>
            <a:t>Melampaui</a:t>
          </a:r>
          <a:r>
            <a:rPr lang="en-US" sz="1700" b="1" kern="1200" dirty="0"/>
            <a:t> </a:t>
          </a:r>
          <a:r>
            <a:rPr lang="en-US" sz="1700" b="1" kern="1200" dirty="0" err="1"/>
            <a:t>SNDIkti</a:t>
          </a:r>
          <a:endParaRPr lang="en-US" sz="1700" b="1" kern="1200" dirty="0"/>
        </a:p>
      </dsp:txBody>
      <dsp:txXfrm>
        <a:off x="1503728" y="450291"/>
        <a:ext cx="2140718" cy="965958"/>
      </dsp:txXfrm>
    </dsp:sp>
    <dsp:sp modelId="{3AAC6746-6D43-4778-9D9E-623B71814D7A}">
      <dsp:nvSpPr>
        <dsp:cNvPr id="0" name=""/>
        <dsp:cNvSpPr/>
      </dsp:nvSpPr>
      <dsp:spPr>
        <a:xfrm>
          <a:off x="245403" y="478"/>
          <a:ext cx="1258325" cy="186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306829" y="61904"/>
        <a:ext cx="1135473" cy="1742733"/>
      </dsp:txXfrm>
    </dsp:sp>
    <dsp:sp modelId="{BF06F422-7AF7-4722-801C-E846CCD682A1}">
      <dsp:nvSpPr>
        <dsp:cNvPr id="0" name=""/>
        <dsp:cNvSpPr/>
      </dsp:nvSpPr>
      <dsp:spPr>
        <a:xfrm>
          <a:off x="1374257" y="2209947"/>
          <a:ext cx="2998571" cy="1550935"/>
        </a:xfrm>
        <a:prstGeom prst="rightArrow">
          <a:avLst>
            <a:gd name="adj1" fmla="val 75000"/>
            <a:gd name="adj2" fmla="val 50000"/>
          </a:avLst>
        </a:prstGeom>
        <a:solidFill>
          <a:srgbClr val="FF0000">
            <a:alpha val="90000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b="1" kern="1200" dirty="0">
              <a:solidFill>
                <a:schemeClr val="bg1"/>
              </a:solidFill>
            </a:rPr>
            <a:t>24 Standards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>
              <a:solidFill>
                <a:schemeClr val="bg1"/>
              </a:solidFill>
            </a:rPr>
            <a:t>8 u/ masing2 </a:t>
          </a:r>
          <a:r>
            <a:rPr lang="en-US" sz="1700" b="1" kern="1200" dirty="0" err="1">
              <a:solidFill>
                <a:schemeClr val="bg1"/>
              </a:solidFill>
            </a:rPr>
            <a:t>darma</a:t>
          </a:r>
          <a:endParaRPr lang="en-US" sz="1700" b="1" kern="1200" dirty="0">
            <a:solidFill>
              <a:schemeClr val="bg1"/>
            </a:solidFill>
          </a:endParaRPr>
        </a:p>
      </dsp:txBody>
      <dsp:txXfrm>
        <a:off x="1374257" y="2403814"/>
        <a:ext cx="2416970" cy="1163201"/>
      </dsp:txXfrm>
    </dsp:sp>
    <dsp:sp modelId="{DED13078-1347-40DE-9E53-A4603557D1A7}">
      <dsp:nvSpPr>
        <dsp:cNvPr id="0" name=""/>
        <dsp:cNvSpPr/>
      </dsp:nvSpPr>
      <dsp:spPr>
        <a:xfrm>
          <a:off x="57966" y="2052622"/>
          <a:ext cx="1258325" cy="186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119392" y="2114048"/>
        <a:ext cx="1135473" cy="174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5177C-F095-4874-A763-D96A59C7FC2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8775F-C468-44C3-BCE6-AF01B656A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6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3293-5A99-4C65-B2D1-F9381D01C2E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8103F-9684-4DFB-8D83-83B9F5B3B4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642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31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04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63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72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0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" r="21630" b="4849"/>
          <a:stretch/>
        </p:blipFill>
        <p:spPr>
          <a:xfrm>
            <a:off x="0" y="374072"/>
            <a:ext cx="12192000" cy="61514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50" r="21630" b="1616"/>
          <a:stretch/>
        </p:blipFill>
        <p:spPr>
          <a:xfrm>
            <a:off x="-4175" y="0"/>
            <a:ext cx="12192000" cy="374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50" r="21630" b="1616"/>
          <a:stretch/>
        </p:blipFill>
        <p:spPr>
          <a:xfrm>
            <a:off x="-4175" y="6525491"/>
            <a:ext cx="12192000" cy="37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05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6414052"/>
            <a:ext cx="12192000" cy="4439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0"/>
            <a:ext cx="12192000" cy="42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88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80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58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100"/>
            <a:ext cx="12192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5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5100"/>
            <a:ext cx="12192000" cy="342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0"/>
            <a:ext cx="12192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82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79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25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899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7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7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1341B-363E-487B-A5A3-2E394D4F4C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6414052"/>
            <a:ext cx="12192000" cy="4439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5A4B61-7A5A-48BA-A120-2376073D68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29" r="21630" b="1616"/>
          <a:stretch/>
        </p:blipFill>
        <p:spPr>
          <a:xfrm>
            <a:off x="0" y="675859"/>
            <a:ext cx="12192000" cy="25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3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1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89E4-8154-4FA3-9744-7BC73380E46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664A1D-60E6-44D4-8F41-2C96A9D6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6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15" r:id="rId19"/>
    <p:sldLayoutId id="2147483716" r:id="rId20"/>
    <p:sldLayoutId id="2147483717" r:id="rId21"/>
    <p:sldLayoutId id="2147483718" r:id="rId22"/>
    <p:sldLayoutId id="2147483726" r:id="rId23"/>
    <p:sldLayoutId id="2147483663" r:id="rId24"/>
    <p:sldLayoutId id="2147483727" r:id="rId25"/>
    <p:sldLayoutId id="2147483728" r:id="rId2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78AA-4813-4EF9-9E15-0108542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343" y="3394436"/>
            <a:ext cx="8468660" cy="1646302"/>
          </a:xfrm>
        </p:spPr>
        <p:txBody>
          <a:bodyPr/>
          <a:lstStyle/>
          <a:p>
            <a:r>
              <a:rPr lang="en-US" dirty="0"/>
              <a:t>Instrument </a:t>
            </a:r>
            <a:r>
              <a:rPr lang="en-US" dirty="0" err="1"/>
              <a:t>Akreditasi</a:t>
            </a:r>
            <a:r>
              <a:rPr lang="en-US" dirty="0"/>
              <a:t>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7FE9F-F14F-425D-A3F4-DBB53524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527297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T. </a:t>
            </a:r>
            <a:r>
              <a:rPr lang="en-US" dirty="0" err="1"/>
              <a:t>Basaruddin</a:t>
            </a:r>
            <a:endParaRPr lang="en-US" dirty="0"/>
          </a:p>
          <a:p>
            <a:r>
              <a:rPr lang="en-US" dirty="0" err="1"/>
              <a:t>Direktur</a:t>
            </a:r>
            <a:r>
              <a:rPr lang="en-US" dirty="0"/>
              <a:t> Dewan </a:t>
            </a:r>
            <a:r>
              <a:rPr lang="en-US" dirty="0" err="1"/>
              <a:t>Eksekutif</a:t>
            </a:r>
            <a:r>
              <a:rPr lang="en-US" dirty="0"/>
              <a:t> – BANPT</a:t>
            </a:r>
          </a:p>
          <a:p>
            <a:r>
              <a:rPr lang="en-US" dirty="0"/>
              <a:t>Bekasi, 20 </a:t>
            </a:r>
            <a:r>
              <a:rPr lang="en-US" dirty="0" err="1"/>
              <a:t>Agustus</a:t>
            </a:r>
            <a:r>
              <a:rPr lang="en-US" dirty="0"/>
              <a:t>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7F4436-FF3C-406A-9B04-F66915E54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42" y="-33556"/>
            <a:ext cx="3729813" cy="32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0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B30BB-FC57-4C60-BCD5-7E5BCADF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A3F3D-C453-4811-98E2-217BB3949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38443"/>
          </a:xfrm>
        </p:spPr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objective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dievaluasi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menemukenali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, </a:t>
            </a:r>
            <a:r>
              <a:rPr lang="en-US" dirty="0" err="1"/>
              <a:t>potensi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ihwal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.</a:t>
            </a:r>
          </a:p>
          <a:p>
            <a:r>
              <a:rPr lang="en-US" dirty="0"/>
              <a:t>Proses ED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external;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oleh </a:t>
            </a:r>
            <a:r>
              <a:rPr lang="en-US" dirty="0" err="1"/>
              <a:t>pimpinan</a:t>
            </a:r>
            <a:r>
              <a:rPr lang="en-US" dirty="0"/>
              <a:t>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, ED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pelampauan</a:t>
            </a:r>
            <a:r>
              <a:rPr lang="en-US" dirty="0"/>
              <a:t> standard.</a:t>
            </a:r>
          </a:p>
          <a:p>
            <a:r>
              <a:rPr lang="en-US" dirty="0"/>
              <a:t>APT –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; APS- di unit </a:t>
            </a:r>
            <a:r>
              <a:rPr lang="en-US" dirty="0" err="1"/>
              <a:t>pengelola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endParaRPr lang="en-US" dirty="0"/>
          </a:p>
          <a:p>
            <a:r>
              <a:rPr lang="en-US" dirty="0"/>
              <a:t>Proses ED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data/</a:t>
            </a:r>
            <a:r>
              <a:rPr lang="en-US" dirty="0" err="1"/>
              <a:t>informasi</a:t>
            </a:r>
            <a:r>
              <a:rPr lang="en-US" dirty="0"/>
              <a:t> yang comprehensive dan valid; </a:t>
            </a:r>
            <a:r>
              <a:rPr lang="en-US" dirty="0" err="1"/>
              <a:t>keberadaan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pangkalan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keharusan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CBF6-2CE9-4131-829F-D8E53D6995D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7400" y="838200"/>
          <a:ext cx="8077200" cy="2026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PTS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PTN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SATKER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BLU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BH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Akademik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Book Antiqua" panose="02040602050305030304" pitchFamily="18" charset="0"/>
                        </a:rPr>
                        <a:t>Universitas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 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2 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3 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4 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Institut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Sekolah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Tinggi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Vokasi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Politeknik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 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6 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7 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Akademi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Akademi</a:t>
                      </a:r>
                      <a:r>
                        <a:rPr lang="en-US" sz="16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Book Antiqua" panose="02040602050305030304" pitchFamily="18" charset="0"/>
                        </a:rPr>
                        <a:t>Komunitas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447210"/>
              </p:ext>
            </p:extLst>
          </p:nvPr>
        </p:nvGraphicFramePr>
        <p:xfrm>
          <a:off x="2057400" y="3124200"/>
          <a:ext cx="8077202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Pembeda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PTS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PTN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SATKER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BLU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BH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Akademik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Pembukaan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/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Penutupan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Kementerian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PT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Non-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Akademik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Book Antiqua" panose="02040602050305030304" pitchFamily="18" charset="0"/>
                        </a:rPr>
                        <a:t>Manajemen SDM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Aset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dan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Fasilitas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Keuangan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 (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Pendapatan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Book Antiqua" panose="02040602050305030304" pitchFamily="18" charset="0"/>
                        </a:rPr>
                        <a:t>dan</a:t>
                      </a:r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 Audit)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highlight>
                            <a:srgbClr val="FF00FF"/>
                          </a:highlight>
                          <a:latin typeface="Book Antiqua" panose="0204060205030503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0" y="181969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ook Antiqua" panose="02040602050305030304" pitchFamily="18" charset="0"/>
              </a:rPr>
              <a:t>VARIAN INSTRUMEN APT</a:t>
            </a:r>
          </a:p>
        </p:txBody>
      </p:sp>
    </p:spTree>
    <p:extLst>
      <p:ext uri="{BB962C8B-B14F-4D97-AF65-F5344CB8AC3E}">
        <p14:creationId xmlns:p14="http://schemas.microsoft.com/office/powerpoint/2010/main" val="213457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0C1D-0CBE-4BC1-8EBB-5ACA6CB2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 Instrument APS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94DF47-C2A4-4E0C-B6B7-46F3CFFF098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075745"/>
          <a:ext cx="859631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900002250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74499495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98645859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765404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F-2-F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44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Akademik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Sarajana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13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Magister/</a:t>
                      </a:r>
                      <a:r>
                        <a:rPr lang="en-US" dirty="0" err="1"/>
                        <a:t>Mtrap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2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Doktor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Dtrap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59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Vokasi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25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Diploma I dan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09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Diploma III dan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91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Profesi</a:t>
                      </a:r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51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Profesi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61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Spesialis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05486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DA04D87-9690-4D0C-95D8-29586209EA7B}"/>
              </a:ext>
            </a:extLst>
          </p:cNvPr>
          <p:cNvSpPr txBox="1"/>
          <p:nvPr/>
        </p:nvSpPr>
        <p:spPr>
          <a:xfrm>
            <a:off x="1150069" y="6325386"/>
            <a:ext cx="683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instrument </a:t>
            </a:r>
            <a:r>
              <a:rPr lang="en-US" dirty="0" err="1"/>
              <a:t>tersendiri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6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057400" y="1524000"/>
            <a:ext cx="7772400" cy="7318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dirty="0">
                <a:solidFill>
                  <a:schemeClr val="tx1"/>
                </a:solidFill>
              </a:rPr>
              <a:t>Status APT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362200"/>
          <a:ext cx="7924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solidFill>
                            <a:schemeClr val="tx1"/>
                          </a:solidFill>
                        </a:rPr>
                        <a:t>No.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solidFill>
                            <a:schemeClr val="tx1"/>
                          </a:solidFill>
                        </a:rPr>
                        <a:t>Rentang Skor AIPT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>
                          <a:solidFill>
                            <a:schemeClr val="tx1"/>
                          </a:solidFill>
                        </a:rPr>
                        <a:t>Status APT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Skor ≥ 36</a:t>
                      </a:r>
                      <a:r>
                        <a:rPr lang="en-US" sz="2800" dirty="0"/>
                        <a:t>1 *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Unggul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300 </a:t>
                      </a:r>
                      <a:r>
                        <a:rPr lang="id-ID" sz="2800" baseline="0" dirty="0"/>
                        <a:t> &lt; </a:t>
                      </a:r>
                      <a:r>
                        <a:rPr lang="id-ID" sz="2800" dirty="0"/>
                        <a:t>Skor  ≤ 360</a:t>
                      </a:r>
                      <a:r>
                        <a:rPr lang="en-US" sz="2800" dirty="0"/>
                        <a:t> *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B</a:t>
                      </a:r>
                      <a:r>
                        <a:rPr lang="en-US" sz="2800" dirty="0" err="1"/>
                        <a:t>aik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Sekali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/>
                        <a:t>200 ≤ Skor ≤ 300</a:t>
                      </a:r>
                      <a:r>
                        <a:rPr lang="en-US" sz="2800" dirty="0"/>
                        <a:t> *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Baik</a:t>
                      </a:r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Skor &lt; 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/>
                        <a:t>Tidak Terakreditasi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gieks_sugiyono@hotmail.com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1FFBD-88BA-4736-B8F0-F94A577AAB9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905000" y="116444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Skoring</a:t>
            </a:r>
            <a:r>
              <a:rPr lang="en-US" sz="2400" dirty="0">
                <a:latin typeface="Book Antiqua" panose="02040602050305030304" pitchFamily="18" charset="0"/>
              </a:rPr>
              <a:t> : 0 - 4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048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anose="02040602050305030304" pitchFamily="18" charset="0"/>
              </a:rPr>
              <a:t>SKORING DAN STATUS</a:t>
            </a:r>
          </a:p>
        </p:txBody>
      </p:sp>
    </p:spTree>
    <p:extLst>
      <p:ext uri="{BB962C8B-B14F-4D97-AF65-F5344CB8AC3E}">
        <p14:creationId xmlns:p14="http://schemas.microsoft.com/office/powerpoint/2010/main" val="284000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38E0-23B7-4A60-9CDE-43DBD2D0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B650-F3F5-433C-B737-E240AF605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APT – </a:t>
            </a:r>
            <a:r>
              <a:rPr lang="en-US" sz="2000" dirty="0" err="1"/>
              <a:t>Mulai</a:t>
            </a:r>
            <a:r>
              <a:rPr lang="en-US" sz="2000" dirty="0"/>
              <a:t> 1 </a:t>
            </a:r>
            <a:r>
              <a:rPr lang="en-US" sz="2000" dirty="0" err="1"/>
              <a:t>Oktober</a:t>
            </a:r>
            <a:r>
              <a:rPr lang="en-US" sz="2000" dirty="0"/>
              <a:t> 2018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instrument </a:t>
            </a:r>
            <a:r>
              <a:rPr lang="en-US" sz="2000" dirty="0" err="1"/>
              <a:t>baru</a:t>
            </a:r>
            <a:endParaRPr lang="en-US" sz="2000" dirty="0"/>
          </a:p>
          <a:p>
            <a:pPr lvl="1"/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PT </a:t>
            </a:r>
            <a:r>
              <a:rPr lang="en-US" sz="1800" dirty="0" err="1"/>
              <a:t>dimulai</a:t>
            </a:r>
            <a:r>
              <a:rPr lang="en-US" sz="1800" dirty="0"/>
              <a:t> 17 July 2018 </a:t>
            </a:r>
            <a:r>
              <a:rPr lang="en-US" sz="1800" dirty="0" err="1"/>
              <a:t>bekerjasama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Kopertis</a:t>
            </a:r>
            <a:r>
              <a:rPr lang="en-US" sz="1800" dirty="0"/>
              <a:t>, </a:t>
            </a:r>
            <a:r>
              <a:rPr lang="en-US" sz="1800" dirty="0" err="1"/>
              <a:t>organisasi</a:t>
            </a:r>
            <a:r>
              <a:rPr lang="en-US" sz="1800" dirty="0"/>
              <a:t>/</a:t>
            </a:r>
            <a:r>
              <a:rPr lang="en-US" sz="1800" dirty="0" err="1"/>
              <a:t>asosiasi</a:t>
            </a:r>
            <a:r>
              <a:rPr lang="en-US" sz="1800" dirty="0"/>
              <a:t> PT, </a:t>
            </a:r>
            <a:r>
              <a:rPr lang="en-US" sz="1800" dirty="0" err="1"/>
              <a:t>paguyuban</a:t>
            </a:r>
            <a:r>
              <a:rPr lang="en-US" sz="1800" dirty="0"/>
              <a:t> </a:t>
            </a:r>
            <a:r>
              <a:rPr lang="en-US" sz="1800" dirty="0" err="1"/>
              <a:t>dll</a:t>
            </a:r>
            <a:r>
              <a:rPr lang="en-US" sz="1800" dirty="0"/>
              <a:t>.</a:t>
            </a:r>
          </a:p>
          <a:p>
            <a:pPr lvl="1"/>
            <a:r>
              <a:rPr lang="en-US" sz="1800" dirty="0" err="1"/>
              <a:t>Prioritas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PT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terakreditasi</a:t>
            </a:r>
            <a:r>
              <a:rPr lang="en-US" sz="1800" dirty="0"/>
              <a:t> dan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berakhir</a:t>
            </a:r>
            <a:r>
              <a:rPr lang="en-US" sz="1800" dirty="0"/>
              <a:t> 2018 dan 2019</a:t>
            </a:r>
          </a:p>
          <a:p>
            <a:r>
              <a:rPr lang="en-US" sz="2000" dirty="0"/>
              <a:t>APS –</a:t>
            </a:r>
            <a:r>
              <a:rPr lang="en-US" sz="2000" dirty="0" err="1"/>
              <a:t>Peluncuran</a:t>
            </a:r>
            <a:r>
              <a:rPr lang="en-US" sz="2000" dirty="0"/>
              <a:t> 26 July 2018;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1 </a:t>
            </a:r>
            <a:r>
              <a:rPr lang="en-US" sz="2000" dirty="0" err="1"/>
              <a:t>Januari</a:t>
            </a:r>
            <a:r>
              <a:rPr lang="en-US" sz="2000" dirty="0"/>
              <a:t> 2019</a:t>
            </a:r>
          </a:p>
          <a:p>
            <a:pPr lvl="1"/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PT </a:t>
            </a:r>
            <a:r>
              <a:rPr lang="en-US" sz="1800" dirty="0" err="1"/>
              <a:t>mulai</a:t>
            </a:r>
            <a:r>
              <a:rPr lang="en-US" sz="1800" dirty="0"/>
              <a:t> November 2018</a:t>
            </a:r>
          </a:p>
          <a:p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penyampaian</a:t>
            </a:r>
            <a:r>
              <a:rPr lang="en-US" sz="2000" dirty="0"/>
              <a:t> </a:t>
            </a:r>
            <a:r>
              <a:rPr lang="en-US" sz="2000" dirty="0" err="1"/>
              <a:t>usulan</a:t>
            </a:r>
            <a:r>
              <a:rPr lang="en-US" sz="2000" dirty="0"/>
              <a:t> </a:t>
            </a:r>
            <a:r>
              <a:rPr lang="en-US" sz="2000" dirty="0" err="1"/>
              <a:t>akreditasi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SAPTO</a:t>
            </a:r>
          </a:p>
        </p:txBody>
      </p:sp>
    </p:spTree>
    <p:extLst>
      <p:ext uri="{BB962C8B-B14F-4D97-AF65-F5344CB8AC3E}">
        <p14:creationId xmlns:p14="http://schemas.microsoft.com/office/powerpoint/2010/main" val="2016002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85DF-C95A-4081-A3BD-BF382FDB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530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/>
              <a:t>Lain-lain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AC85B-F682-4722-9671-BB9C4A4E4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500062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Similarity check dan </a:t>
            </a:r>
            <a:r>
              <a:rPr lang="en-US" sz="2800" dirty="0" err="1"/>
              <a:t>kasus</a:t>
            </a:r>
            <a:r>
              <a:rPr lang="en-US" sz="2800" dirty="0"/>
              <a:t> Copy Paste</a:t>
            </a:r>
          </a:p>
          <a:p>
            <a:pPr lvl="1"/>
            <a:r>
              <a:rPr lang="en-US" sz="2600" dirty="0" err="1"/>
              <a:t>Sudah</a:t>
            </a:r>
            <a:r>
              <a:rPr lang="en-US" sz="2600" dirty="0"/>
              <a:t> AL dan </a:t>
            </a:r>
            <a:r>
              <a:rPr lang="en-US" sz="2600" dirty="0" err="1"/>
              <a:t>sebelum</a:t>
            </a:r>
            <a:r>
              <a:rPr lang="en-US" sz="2600" dirty="0"/>
              <a:t> AL</a:t>
            </a:r>
          </a:p>
          <a:p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endParaRPr lang="en-US" sz="2800" dirty="0"/>
          </a:p>
          <a:p>
            <a:pPr lvl="1"/>
            <a:r>
              <a:rPr lang="en-US" sz="2600" dirty="0" err="1"/>
              <a:t>Unduh</a:t>
            </a:r>
            <a:r>
              <a:rPr lang="en-US" sz="2600" dirty="0"/>
              <a:t> SK dan </a:t>
            </a:r>
            <a:r>
              <a:rPr lang="en-US" sz="2600" dirty="0" err="1"/>
              <a:t>Sertifikat</a:t>
            </a:r>
            <a:r>
              <a:rPr lang="en-US" sz="2600" dirty="0"/>
              <a:t>;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legalisir</a:t>
            </a:r>
            <a:endParaRPr lang="en-US" sz="2600" dirty="0"/>
          </a:p>
          <a:p>
            <a:r>
              <a:rPr lang="en-US" sz="2800" dirty="0" err="1"/>
              <a:t>Implikasi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52 </a:t>
            </a:r>
            <a:r>
              <a:rPr lang="en-US" sz="2800" dirty="0" err="1"/>
              <a:t>Permenristekdikti</a:t>
            </a:r>
            <a:r>
              <a:rPr lang="en-US" sz="2800" dirty="0"/>
              <a:t> no 32/2016 </a:t>
            </a:r>
            <a:r>
              <a:rPr lang="en-US" sz="2800" dirty="0" err="1"/>
              <a:t>bagi</a:t>
            </a:r>
            <a:r>
              <a:rPr lang="en-US" sz="2800" dirty="0"/>
              <a:t> PT/PS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terakreditasi</a:t>
            </a:r>
            <a:endParaRPr lang="en-US" sz="2800" dirty="0"/>
          </a:p>
          <a:p>
            <a:pPr lvl="1"/>
            <a:r>
              <a:rPr lang="en-US" sz="2600" dirty="0"/>
              <a:t>PT/PS yang </a:t>
            </a:r>
            <a:r>
              <a:rPr lang="en-US" sz="2600" dirty="0" err="1"/>
              <a:t>didirikan</a:t>
            </a:r>
            <a:r>
              <a:rPr lang="en-US" sz="2600" dirty="0"/>
              <a:t>/</a:t>
            </a:r>
            <a:r>
              <a:rPr lang="en-US" sz="2600" dirty="0" err="1"/>
              <a:t>dibuka</a:t>
            </a:r>
            <a:r>
              <a:rPr lang="en-US" sz="2600" dirty="0"/>
              <a:t> </a:t>
            </a:r>
            <a:r>
              <a:rPr lang="en-US" sz="2600" dirty="0" err="1"/>
              <a:t>sebelum</a:t>
            </a:r>
            <a:r>
              <a:rPr lang="en-US" sz="2600" dirty="0"/>
              <a:t> </a:t>
            </a:r>
            <a:r>
              <a:rPr lang="en-US" sz="2600" dirty="0" err="1"/>
              <a:t>Agustus</a:t>
            </a:r>
            <a:r>
              <a:rPr lang="en-US" sz="2600" dirty="0"/>
              <a:t> 2012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terakreditasi</a:t>
            </a:r>
            <a:r>
              <a:rPr lang="en-US" sz="2600" dirty="0"/>
              <a:t> 19 Mei 2018</a:t>
            </a:r>
          </a:p>
          <a:p>
            <a:pPr lvl="1"/>
            <a:r>
              <a:rPr lang="en-US" sz="2600" dirty="0"/>
              <a:t>PT/PS yang </a:t>
            </a:r>
            <a:r>
              <a:rPr lang="en-US" sz="2600" dirty="0" err="1"/>
              <a:t>didirikan</a:t>
            </a:r>
            <a:r>
              <a:rPr lang="en-US" sz="2600" dirty="0"/>
              <a:t>/</a:t>
            </a:r>
            <a:r>
              <a:rPr lang="en-US" sz="2600" dirty="0" err="1"/>
              <a:t>dibuka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Agustus</a:t>
            </a:r>
            <a:r>
              <a:rPr lang="en-US" sz="2600" dirty="0"/>
              <a:t> 2012 </a:t>
            </a:r>
            <a:r>
              <a:rPr lang="en-US" sz="2600" dirty="0" err="1"/>
              <a:t>sd</a:t>
            </a:r>
            <a:r>
              <a:rPr lang="en-US" sz="2600" dirty="0"/>
              <a:t> 19 Mei 2016, </a:t>
            </a:r>
            <a:r>
              <a:rPr lang="en-US" sz="2600" dirty="0" err="1"/>
              <a:t>diberi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5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sejak</a:t>
            </a:r>
            <a:r>
              <a:rPr lang="en-US" sz="2600" dirty="0"/>
              <a:t> </a:t>
            </a:r>
            <a:r>
              <a:rPr lang="en-US" sz="2600" dirty="0" err="1"/>
              <a:t>didirikan</a:t>
            </a:r>
            <a:r>
              <a:rPr lang="en-US" sz="2600" dirty="0"/>
              <a:t>/</a:t>
            </a:r>
            <a:r>
              <a:rPr lang="en-US" sz="2600" dirty="0" err="1"/>
              <a:t>dibuka</a:t>
            </a:r>
            <a:r>
              <a:rPr lang="en-US" sz="2600" dirty="0"/>
              <a:t> 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Akreditasi</a:t>
            </a:r>
            <a:r>
              <a:rPr lang="en-US" sz="2800" dirty="0"/>
              <a:t> minimum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tidak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dapat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mengeluarkan</a:t>
            </a:r>
            <a:r>
              <a:rPr lang="en-US" sz="2800" dirty="0">
                <a:sym typeface="Wingdings" panose="05000000000000000000" pitchFamily="2" charset="2"/>
              </a:rPr>
              <a:t> ijazah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Penyesuaian</a:t>
            </a:r>
            <a:r>
              <a:rPr lang="en-US" sz="2800" dirty="0">
                <a:sym typeface="Wingdings" panose="05000000000000000000" pitchFamily="2" charset="2"/>
              </a:rPr>
              <a:t> SK/</a:t>
            </a:r>
            <a:r>
              <a:rPr lang="en-US" sz="2800" dirty="0" err="1">
                <a:sym typeface="Wingdings" panose="05000000000000000000" pitchFamily="2" charset="2"/>
              </a:rPr>
              <a:t>Sertifikat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karena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perubahan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bentuk</a:t>
            </a:r>
            <a:r>
              <a:rPr lang="en-US" sz="2800" dirty="0">
                <a:sym typeface="Wingdings" panose="05000000000000000000" pitchFamily="2" charset="2"/>
              </a:rPr>
              <a:t>, merger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755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F52F-2F23-46C3-9242-B136765E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E59FE-3B35-4F1C-B229-10D7F6BDA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Pengantar</a:t>
            </a:r>
            <a:endParaRPr lang="en-US" sz="3200" dirty="0"/>
          </a:p>
          <a:p>
            <a:r>
              <a:rPr lang="en-US" sz="3200" dirty="0"/>
              <a:t>Instrument </a:t>
            </a:r>
            <a:r>
              <a:rPr lang="en-US" sz="3200" dirty="0" err="1"/>
              <a:t>Akreditasi</a:t>
            </a:r>
            <a:r>
              <a:rPr lang="en-US" sz="3200" dirty="0"/>
              <a:t> 2018</a:t>
            </a:r>
          </a:p>
          <a:p>
            <a:r>
              <a:rPr lang="en-US" sz="3200" dirty="0" err="1"/>
              <a:t>Implementasi</a:t>
            </a:r>
            <a:r>
              <a:rPr lang="en-US" sz="3200" dirty="0"/>
              <a:t> Instrument 2018</a:t>
            </a:r>
          </a:p>
          <a:p>
            <a:r>
              <a:rPr lang="en-US" sz="3200"/>
              <a:t>Lain-lain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721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28797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Berlin Sans FB Demi" panose="020E0802020502020306" pitchFamily="34" charset="0"/>
              </a:rPr>
              <a:t>APT – 31 July 2018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1" y="1455420"/>
          <a:ext cx="9559426" cy="4030984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1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3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Jenis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PT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Jumlah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PT di PDDIKTI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Terakreditasi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Belum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Terakreditasi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PTAN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PTAS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PTKL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PTN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PTS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0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879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Berlin Sans FB Demi" panose="020E0802020502020306" pitchFamily="34" charset="0"/>
              </a:rPr>
              <a:t>APS-31 July 2018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88688" y="1422401"/>
          <a:ext cx="11800110" cy="4005942"/>
        </p:xfrm>
        <a:graphic>
          <a:graphicData uri="http://schemas.openxmlformats.org/drawingml/2006/table">
            <a:tbl>
              <a:tblPr/>
              <a:tblGrid>
                <a:gridCol w="130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8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8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949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485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Jumlah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Prodi di PDDIKTI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Terakreditasi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Belum Terakreditasi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BAN-PT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LAMPTKES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PTAN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2604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784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1264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1270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1334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PTAS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2946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906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1417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1417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1529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PTKL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839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324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650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PTN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6683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1893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4865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482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5347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PTS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14269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738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5358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3309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9405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1048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449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1528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10933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3336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Total</a:t>
                      </a:r>
                    </a:p>
                  </a:txBody>
                  <a:tcPr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27341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2943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9414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4920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17277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363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1455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522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2340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19617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7724</a:t>
                      </a:r>
                    </a:p>
                  </a:txBody>
                  <a:tcPr marL="8705" marR="8705" marT="8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31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8ED6F-965E-46F4-8309-7B93B73D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Instrument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direvisi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75961-0502-4B46-B872-96C31FF8F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Permenristekdikti</a:t>
            </a:r>
            <a:r>
              <a:rPr lang="en-US" sz="2400" dirty="0"/>
              <a:t> no 32 </a:t>
            </a:r>
            <a:r>
              <a:rPr lang="en-US" sz="2400" dirty="0" err="1"/>
              <a:t>tahun</a:t>
            </a:r>
            <a:r>
              <a:rPr lang="en-US" sz="2400" dirty="0"/>
              <a:t> 2016 </a:t>
            </a:r>
            <a:r>
              <a:rPr lang="en-US" sz="2400" dirty="0" err="1"/>
              <a:t>memerintahkan</a:t>
            </a:r>
            <a:r>
              <a:rPr lang="en-US" sz="2400" dirty="0"/>
              <a:t> BANPT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SAN dan instrument </a:t>
            </a:r>
            <a:r>
              <a:rPr lang="en-US" sz="2400" dirty="0" err="1"/>
              <a:t>akreditasi</a:t>
            </a:r>
            <a:endParaRPr lang="en-US" sz="2400" dirty="0"/>
          </a:p>
          <a:p>
            <a:r>
              <a:rPr lang="en-US" sz="2400" dirty="0"/>
              <a:t>Instrument yang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2008 </a:t>
            </a:r>
            <a:r>
              <a:rPr lang="en-US" sz="2400" dirty="0" err="1"/>
              <a:t>sd</a:t>
            </a:r>
            <a:r>
              <a:rPr lang="en-US" sz="2400" dirty="0"/>
              <a:t> 2011</a:t>
            </a:r>
          </a:p>
          <a:p>
            <a:r>
              <a:rPr lang="en-US" sz="2400" dirty="0"/>
              <a:t>Standard National Pendidikan Tinggi </a:t>
            </a:r>
            <a:r>
              <a:rPr lang="en-US" sz="2400" dirty="0" err="1"/>
              <a:t>diatur</a:t>
            </a:r>
            <a:r>
              <a:rPr lang="en-US" sz="2400" dirty="0"/>
              <a:t> pada </a:t>
            </a:r>
            <a:r>
              <a:rPr lang="en-US" sz="2400" dirty="0" err="1"/>
              <a:t>Permenristekdikti</a:t>
            </a:r>
            <a:r>
              <a:rPr lang="en-US" sz="2400" dirty="0"/>
              <a:t> no 44 </a:t>
            </a:r>
            <a:r>
              <a:rPr lang="en-US" sz="2400" dirty="0" err="1"/>
              <a:t>Tahun</a:t>
            </a:r>
            <a:r>
              <a:rPr lang="en-US" sz="2400" dirty="0"/>
              <a:t> 2015 (</a:t>
            </a:r>
            <a:r>
              <a:rPr lang="en-US" sz="2400" dirty="0" err="1"/>
              <a:t>revisi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Permendikbud</a:t>
            </a:r>
            <a:r>
              <a:rPr lang="en-US" sz="2400" dirty="0"/>
              <a:t> no 49 </a:t>
            </a:r>
            <a:r>
              <a:rPr lang="en-US" sz="2400" dirty="0" err="1"/>
              <a:t>tahun</a:t>
            </a:r>
            <a:r>
              <a:rPr lang="en-US" sz="2400" dirty="0"/>
              <a:t> 2014)</a:t>
            </a:r>
          </a:p>
          <a:p>
            <a:r>
              <a:rPr lang="en-US" sz="2400" dirty="0" err="1"/>
              <a:t>Perkembangan</a:t>
            </a:r>
            <a:r>
              <a:rPr lang="en-US" sz="2400" dirty="0"/>
              <a:t> system </a:t>
            </a:r>
            <a:r>
              <a:rPr lang="en-US" sz="2400" dirty="0" err="1"/>
              <a:t>akreditasi</a:t>
            </a:r>
            <a:r>
              <a:rPr lang="en-US" sz="2400" dirty="0"/>
              <a:t> global</a:t>
            </a:r>
          </a:p>
          <a:p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stakeholders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kelemahan</a:t>
            </a:r>
            <a:r>
              <a:rPr lang="en-US" sz="2400" dirty="0"/>
              <a:t> instrument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820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7650"/>
            <a:ext cx="8229600" cy="64617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Book Antiqua" panose="02040602050305030304" pitchFamily="18" charset="0"/>
              </a:rPr>
              <a:t>Instrument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6" y="1015999"/>
            <a:ext cx="9972674" cy="4995333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3600" dirty="0" err="1">
                <a:latin typeface="Book Antiqua" panose="02040602050305030304" pitchFamily="18" charset="0"/>
              </a:rPr>
              <a:t>Prinsip</a:t>
            </a:r>
            <a:r>
              <a:rPr lang="en-US" sz="3600" dirty="0">
                <a:latin typeface="Book Antiqua" panose="02040602050305030304" pitchFamily="18" charset="0"/>
              </a:rPr>
              <a:t> Utama</a:t>
            </a:r>
          </a:p>
          <a:p>
            <a:pPr marL="1824038" lvl="1" indent="-909638"/>
            <a:r>
              <a:rPr lang="en-US" sz="2400" dirty="0">
                <a:latin typeface="Book Antiqua" panose="02040602050305030304" pitchFamily="18" charset="0"/>
              </a:rPr>
              <a:t>Effective </a:t>
            </a:r>
            <a:r>
              <a:rPr lang="en-US" sz="2400" dirty="0" err="1">
                <a:latin typeface="Book Antiqua" panose="02040602050305030304" pitchFamily="18" charset="0"/>
              </a:rPr>
              <a:t>untuk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mengukur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mutu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mendorong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peningkatan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mutu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secara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berkelanjutan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Relevan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dengan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konteks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nasional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Dapat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diterapkan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dalam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lingkungan</a:t>
            </a:r>
            <a:r>
              <a:rPr lang="en-US" sz="2400" dirty="0">
                <a:latin typeface="Book Antiqua" panose="02040602050305030304" pitchFamily="18" charset="0"/>
              </a:rPr>
              <a:t> Pendidikan </a:t>
            </a:r>
            <a:r>
              <a:rPr lang="en-US" sz="2400" dirty="0" err="1">
                <a:latin typeface="Book Antiqua" panose="02040602050305030304" pitchFamily="18" charset="0"/>
              </a:rPr>
              <a:t>tinggi</a:t>
            </a:r>
            <a:r>
              <a:rPr lang="en-US" sz="2400" dirty="0">
                <a:latin typeface="Book Antiqua" panose="02040602050305030304" pitchFamily="18" charset="0"/>
              </a:rPr>
              <a:t> di Indonesia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Book Antiqua" panose="02040602050305030304" pitchFamily="18" charset="0"/>
              </a:rPr>
              <a:t>Fitur</a:t>
            </a:r>
            <a:r>
              <a:rPr lang="en-US" sz="3600" dirty="0">
                <a:latin typeface="Book Antiqua" panose="02040602050305030304" pitchFamily="18" charset="0"/>
              </a:rPr>
              <a:t> Utama</a:t>
            </a: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Berorientasi</a:t>
            </a:r>
            <a:r>
              <a:rPr lang="en-US" sz="2400" dirty="0">
                <a:latin typeface="Book Antiqua" panose="02040602050305030304" pitchFamily="18" charset="0"/>
              </a:rPr>
              <a:t> pada outputs dan outcomes</a:t>
            </a: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Membantu</a:t>
            </a:r>
            <a:r>
              <a:rPr lang="en-US" sz="2400" dirty="0">
                <a:latin typeface="Book Antiqua" panose="02040602050305030304" pitchFamily="18" charset="0"/>
              </a:rPr>
              <a:t> PT </a:t>
            </a:r>
            <a:r>
              <a:rPr lang="en-US" sz="2400" dirty="0" err="1">
                <a:latin typeface="Book Antiqua" panose="02040602050305030304" pitchFamily="18" charset="0"/>
              </a:rPr>
              <a:t>untuk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mengenali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kekuatan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kelemahan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1824038" lvl="1" indent="-909638"/>
            <a:r>
              <a:rPr lang="en-US" sz="2400" dirty="0" err="1">
                <a:latin typeface="Book Antiqua" panose="02040602050305030304" pitchFamily="18" charset="0"/>
              </a:rPr>
              <a:t>Didasari</a:t>
            </a:r>
            <a:r>
              <a:rPr lang="en-US" sz="2400" dirty="0">
                <a:latin typeface="Book Antiqua" panose="02040602050305030304" pitchFamily="18" charset="0"/>
              </a:rPr>
              <a:t> oleh </a:t>
            </a:r>
            <a:r>
              <a:rPr lang="en-US" sz="2400" dirty="0" err="1">
                <a:latin typeface="Book Antiqua" panose="02040602050305030304" pitchFamily="18" charset="0"/>
              </a:rPr>
              <a:t>Indikator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Laporan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Evaluasi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Diri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0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B438-E703-4F25-BDBF-2DB607F84B52}" type="slidenum">
              <a:rPr lang="en-US" smtClean="0">
                <a:latin typeface="Book Antiqua" panose="02040602050305030304" pitchFamily="18" charset="0"/>
              </a:rPr>
              <a:pPr>
                <a:defRPr/>
              </a:pPr>
              <a:t>7</a:t>
            </a:fld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5" name="AutoShape 2" descr="Sekolah, Bangunan, Pendidikan, Properti, Belaja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777306" y="997364"/>
            <a:ext cx="7357294" cy="4260437"/>
            <a:chOff x="7962" y="885114"/>
            <a:chExt cx="8949532" cy="4253270"/>
          </a:xfrm>
        </p:grpSpPr>
        <p:pic>
          <p:nvPicPr>
            <p:cNvPr id="1028" name="Picture 4" descr="Hasil gambar untuk gambar bangunan sekola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2" y="885114"/>
              <a:ext cx="1973238" cy="4144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1852680" y="994298"/>
              <a:ext cx="5334000" cy="4144086"/>
              <a:chOff x="1905000" y="1401168"/>
              <a:chExt cx="5730922" cy="4009032"/>
            </a:xfrm>
          </p:grpSpPr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605523736"/>
                  </p:ext>
                </p:extLst>
              </p:nvPr>
            </p:nvGraphicFramePr>
            <p:xfrm>
              <a:off x="1920922" y="1473200"/>
              <a:ext cx="5715000" cy="3784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4" name="Can 3"/>
              <p:cNvSpPr/>
              <p:nvPr/>
            </p:nvSpPr>
            <p:spPr>
              <a:xfrm>
                <a:off x="1905000" y="1401168"/>
                <a:ext cx="1981200" cy="1875432"/>
              </a:xfrm>
              <a:prstGeom prst="can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5" name="Can 4"/>
              <p:cNvSpPr/>
              <p:nvPr/>
            </p:nvSpPr>
            <p:spPr>
              <a:xfrm>
                <a:off x="1905000" y="2743200"/>
                <a:ext cx="1981200" cy="2667000"/>
              </a:xfrm>
              <a:prstGeom prst="can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Book Antiqua" panose="02040602050305030304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057400" y="2059672"/>
                <a:ext cx="1676401" cy="62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Standard</a:t>
                </a:r>
              </a:p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PT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28967" y="3962400"/>
                <a:ext cx="1676401" cy="356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Book Antiqua" panose="02040602050305030304" pitchFamily="18" charset="0"/>
                  </a:rPr>
                  <a:t>SNDIKTI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3772" y="2957157"/>
              <a:ext cx="1655028" cy="706695"/>
            </a:xfrm>
            <a:prstGeom prst="rect">
              <a:avLst/>
            </a:prstGeom>
            <a:solidFill>
              <a:srgbClr val="0000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Book Antiqua" panose="02040602050305030304" pitchFamily="18" charset="0"/>
                </a:rPr>
                <a:t>Standard</a:t>
              </a:r>
            </a:p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Book Antiqua" panose="02040602050305030304" pitchFamily="18" charset="0"/>
                </a:rPr>
                <a:t>DIKTI</a:t>
              </a:r>
            </a:p>
          </p:txBody>
        </p:sp>
        <p:sp>
          <p:nvSpPr>
            <p:cNvPr id="14" name="Plus 13"/>
            <p:cNvSpPr/>
            <p:nvPr/>
          </p:nvSpPr>
          <p:spPr>
            <a:xfrm>
              <a:off x="3897573" y="2584661"/>
              <a:ext cx="640307" cy="478126"/>
            </a:xfrm>
            <a:prstGeom prst="math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922876" y="1769664"/>
              <a:ext cx="2034618" cy="2101749"/>
              <a:chOff x="6922876" y="1524000"/>
              <a:chExt cx="2034618" cy="2101749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2876" y="1524000"/>
                <a:ext cx="2034618" cy="1538787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112671" y="3226312"/>
                <a:ext cx="1655028" cy="399437"/>
              </a:xfrm>
              <a:prstGeom prst="rect">
                <a:avLst/>
              </a:prstGeom>
              <a:solidFill>
                <a:srgbClr val="0000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Book Antiqua" panose="02040602050305030304" pitchFamily="18" charset="0"/>
                  </a:rPr>
                  <a:t>Criteria</a:t>
                </a: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1828800" y="609600"/>
            <a:ext cx="83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Book Antiqua" panose="02040602050305030304" pitchFamily="18" charset="0"/>
              </a:rPr>
              <a:t>S</a:t>
            </a:r>
          </a:p>
          <a:p>
            <a:r>
              <a:rPr lang="en-US" sz="4400" b="1" dirty="0">
                <a:latin typeface="Book Antiqua" panose="02040602050305030304" pitchFamily="18" charset="0"/>
              </a:rPr>
              <a:t>T</a:t>
            </a:r>
          </a:p>
          <a:p>
            <a:r>
              <a:rPr lang="en-US" sz="4400" b="1" dirty="0">
                <a:latin typeface="Book Antiqua" panose="02040602050305030304" pitchFamily="18" charset="0"/>
              </a:rPr>
              <a:t>ANDA</a:t>
            </a:r>
          </a:p>
          <a:p>
            <a:r>
              <a:rPr lang="en-US" sz="4400" b="1" dirty="0">
                <a:latin typeface="Book Antiqua" panose="02040602050305030304" pitchFamily="18" charset="0"/>
              </a:rPr>
              <a:t>RD</a:t>
            </a:r>
          </a:p>
        </p:txBody>
      </p:sp>
    </p:spTree>
    <p:extLst>
      <p:ext uri="{BB962C8B-B14F-4D97-AF65-F5344CB8AC3E}">
        <p14:creationId xmlns:p14="http://schemas.microsoft.com/office/powerpoint/2010/main" val="185208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9D13D-0118-4E56-AEFE-2D0AEC27C2C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094716"/>
              </p:ext>
            </p:extLst>
          </p:nvPr>
        </p:nvGraphicFramePr>
        <p:xfrm>
          <a:off x="1676400" y="315033"/>
          <a:ext cx="8686802" cy="5495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Standard dan </a:t>
                      </a:r>
                      <a:r>
                        <a:rPr lang="en-US" sz="2000" b="1" u="none" strike="noStrike" dirty="0" err="1">
                          <a:effectLst/>
                          <a:latin typeface="Book Antiqua" panose="02040602050305030304" pitchFamily="18" charset="0"/>
                        </a:rPr>
                        <a:t>Kriteria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Current Standards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Book Antiqua" panose="02040602050305030304" pitchFamily="18" charset="0"/>
                        </a:rPr>
                        <a:t>New Criteria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b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Visi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Tujuan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Strategi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Visi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Misi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Tujuan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Strategi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Tatapamong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manajemen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kepemimpinan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Tatapamong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manajemen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kerjasama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Mahasiswa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dan Alumni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Mahasiswa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Sumber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daya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manusia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Sumber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daya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manusia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Kurikulum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Pembelajaran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Keuangan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aset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fasilitias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Sarana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Prasarana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Pembelajaran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Penelitian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, PPM dan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Kerjasama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Penelitian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Pengabdian</a:t>
                      </a:r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 pada </a:t>
                      </a:r>
                      <a:r>
                        <a:rPr lang="en-US" sz="1800" u="none" strike="noStrike" dirty="0" err="1">
                          <a:effectLst/>
                          <a:latin typeface="Book Antiqua" panose="02040602050305030304" pitchFamily="18" charset="0"/>
                        </a:rPr>
                        <a:t>masyarakat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0"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Luaran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dan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dampak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4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A34E0-1CCC-45CB-8DA0-4DFDBD0AA8F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 descr="Stack of two books by gerhard-tin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687" y="2074448"/>
            <a:ext cx="3699988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9785536">
            <a:off x="2530520" y="26942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255172" y="257526"/>
            <a:ext cx="1683589" cy="2257075"/>
            <a:chOff x="3117011" y="257525"/>
            <a:chExt cx="1683589" cy="2257075"/>
          </a:xfrm>
        </p:grpSpPr>
        <p:pic>
          <p:nvPicPr>
            <p:cNvPr id="2056" name="Picture 8" descr="blue book by beli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011" y="257525"/>
              <a:ext cx="1683589" cy="2257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276600" y="914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dobe Garamond Pro" pitchFamily="18" charset="0"/>
                </a:rPr>
                <a:t> IPR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531414"/>
              <a:ext cx="1109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Book 1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62534" y="4572001"/>
            <a:ext cx="1956995" cy="2103847"/>
            <a:chOff x="3097077" y="4572000"/>
            <a:chExt cx="1956995" cy="2103847"/>
          </a:xfrm>
        </p:grpSpPr>
        <p:pic>
          <p:nvPicPr>
            <p:cNvPr id="2054" name="Picture 6" descr="Book by Tibetan_Fo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077" y="4572000"/>
              <a:ext cx="1882453" cy="21038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 rot="19967933">
              <a:off x="3682472" y="5705512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Adobe Garamond Pro" pitchFamily="18" charset="0"/>
                </a:rPr>
                <a:t>SER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20061703">
              <a:off x="3652043" y="5373042"/>
              <a:ext cx="1109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Book 2</a:t>
              </a:r>
            </a:p>
          </p:txBody>
        </p:sp>
      </p:grpSp>
      <p:sp>
        <p:nvSpPr>
          <p:cNvPr id="12" name="Left Brace 11"/>
          <p:cNvSpPr/>
          <p:nvPr/>
        </p:nvSpPr>
        <p:spPr>
          <a:xfrm>
            <a:off x="4191000" y="1066801"/>
            <a:ext cx="914400" cy="4838767"/>
          </a:xfrm>
          <a:prstGeom prst="leftBrac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29600" y="3076520"/>
            <a:ext cx="16764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Book Antiqua" panose="02040602050305030304" pitchFamily="18" charset="0"/>
              </a:rPr>
              <a:t>Format dan Panduan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7089114" y="1066800"/>
            <a:ext cx="972166" cy="4724400"/>
          </a:xfrm>
          <a:prstGeom prst="righ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1875" y="868726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ook Antiqua" panose="02040602050305030304" pitchFamily="18" charset="0"/>
              </a:rPr>
              <a:t>Data </a:t>
            </a:r>
            <a:r>
              <a:rPr lang="en-US" b="1" dirty="0" err="1">
                <a:latin typeface="Book Antiqua" panose="02040602050305030304" pitchFamily="18" charset="0"/>
              </a:rPr>
              <a:t>secara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bertahap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akan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diambil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dari</a:t>
            </a:r>
            <a:r>
              <a:rPr lang="en-US" b="1" dirty="0">
                <a:latin typeface="Book Antiqua" panose="02040602050305030304" pitchFamily="18" charset="0"/>
              </a:rPr>
              <a:t> </a:t>
            </a:r>
            <a:r>
              <a:rPr lang="en-US" b="1" dirty="0" err="1">
                <a:latin typeface="Book Antiqua" panose="02040602050305030304" pitchFamily="18" charset="0"/>
              </a:rPr>
              <a:t>PDDikti</a:t>
            </a:r>
            <a:endParaRPr lang="en-US" b="1" dirty="0">
              <a:latin typeface="Book Antiqua" panose="02040602050305030304" pitchFamily="18" charset="0"/>
            </a:endParaRPr>
          </a:p>
        </p:txBody>
      </p:sp>
      <p:cxnSp>
        <p:nvCxnSpPr>
          <p:cNvPr id="19" name="Straight Arrow Connector 18"/>
          <p:cNvCxnSpPr>
            <a:stCxn id="2056" idx="3"/>
          </p:cNvCxnSpPr>
          <p:nvPr/>
        </p:nvCxnSpPr>
        <p:spPr>
          <a:xfrm flipV="1">
            <a:off x="6938760" y="1386063"/>
            <a:ext cx="1122520" cy="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881334" y="948317"/>
            <a:ext cx="193341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</a:p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3578761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24091</TotalTime>
  <Words>813</Words>
  <Application>Microsoft Office PowerPoint</Application>
  <PresentationFormat>Widescreen</PresentationFormat>
  <Paragraphs>337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Adobe Garamond Pro</vt:lpstr>
      <vt:lpstr>Arial</vt:lpstr>
      <vt:lpstr>Berlin Sans FB Demi</vt:lpstr>
      <vt:lpstr>Book Antiqua</vt:lpstr>
      <vt:lpstr>Bookman Old Style</vt:lpstr>
      <vt:lpstr>Calibri</vt:lpstr>
      <vt:lpstr>Trebuchet MS</vt:lpstr>
      <vt:lpstr>Wingdings</vt:lpstr>
      <vt:lpstr>Wingdings 3</vt:lpstr>
      <vt:lpstr>Facet</vt:lpstr>
      <vt:lpstr>Instrument Akreditasi 2018</vt:lpstr>
      <vt:lpstr>Materi Presentasi</vt:lpstr>
      <vt:lpstr>PowerPoint Presentation</vt:lpstr>
      <vt:lpstr>PowerPoint Presentation</vt:lpstr>
      <vt:lpstr>Mengapa Instrument Akreditasi direvisi</vt:lpstr>
      <vt:lpstr>Instrument 2018</vt:lpstr>
      <vt:lpstr>PowerPoint Presentation</vt:lpstr>
      <vt:lpstr>PowerPoint Presentation</vt:lpstr>
      <vt:lpstr>PowerPoint Presentation</vt:lpstr>
      <vt:lpstr>Evaluasi Diri</vt:lpstr>
      <vt:lpstr>PowerPoint Presentation</vt:lpstr>
      <vt:lpstr>Varian Instrument APS</vt:lpstr>
      <vt:lpstr>Status APT</vt:lpstr>
      <vt:lpstr>Rencana implementasi</vt:lpstr>
      <vt:lpstr>Lain-lain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mamadyeyewowow</dc:creator>
  <cp:lastModifiedBy>T. Basaruddin</cp:lastModifiedBy>
  <cp:revision>230</cp:revision>
  <dcterms:created xsi:type="dcterms:W3CDTF">2016-07-30T00:11:46Z</dcterms:created>
  <dcterms:modified xsi:type="dcterms:W3CDTF">2018-08-20T01:58:13Z</dcterms:modified>
</cp:coreProperties>
</file>