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66" r:id="rId10"/>
    <p:sldId id="263" r:id="rId11"/>
    <p:sldId id="265" r:id="rId12"/>
    <p:sldId id="270" r:id="rId13"/>
    <p:sldId id="271" r:id="rId14"/>
    <p:sldId id="27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3E6E-D8B8-4C1F-BF0B-2D94E5CD98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merdeka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ADD22-1EA2-4AD1-92DB-7EA6D256B2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 </a:t>
            </a:r>
            <a:r>
              <a:rPr lang="en-US" dirty="0" err="1"/>
              <a:t>Basaruddin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751AA-D65B-4921-9612-6D7CE5023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120" y="3752392"/>
            <a:ext cx="2319777" cy="199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9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B9E2F-C8E1-4617-81B9-C1F45E92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institusi</a:t>
            </a:r>
            <a:r>
              <a:rPr lang="en-US" dirty="0"/>
              <a:t> –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 (key principles)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5AD45-555C-4823-A473-27F62D166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Meritocracy instead of democracy </a:t>
            </a:r>
          </a:p>
          <a:p>
            <a:pPr lvl="1"/>
            <a:r>
              <a:rPr lang="en-US" sz="3000" dirty="0"/>
              <a:t>Those with knowledge have greater say</a:t>
            </a:r>
          </a:p>
          <a:p>
            <a:pPr lvl="1"/>
            <a:r>
              <a:rPr lang="en-US" sz="3000" dirty="0"/>
              <a:t>Not everything is improved by making it democratic</a:t>
            </a:r>
          </a:p>
          <a:p>
            <a:r>
              <a:rPr lang="en-US" sz="3200" dirty="0"/>
              <a:t>No such thing as the best model</a:t>
            </a:r>
          </a:p>
          <a:p>
            <a:pPr lvl="1"/>
            <a:r>
              <a:rPr lang="en-US" sz="3000" dirty="0"/>
              <a:t>Centralized vs decentralized </a:t>
            </a:r>
            <a:r>
              <a:rPr lang="en-US" sz="3000" dirty="0">
                <a:sym typeface="Wingdings" panose="05000000000000000000" pitchFamily="2" charset="2"/>
              </a:rPr>
              <a:t> efficiency, performance</a:t>
            </a:r>
          </a:p>
          <a:p>
            <a:pPr lvl="1"/>
            <a:r>
              <a:rPr lang="en-US" sz="3000" dirty="0">
                <a:sym typeface="Wingdings" panose="05000000000000000000" pitchFamily="2" charset="2"/>
              </a:rPr>
              <a:t>SOP vs creative &amp; innovative approaches</a:t>
            </a:r>
          </a:p>
          <a:p>
            <a:r>
              <a:rPr lang="en-US" sz="3200" dirty="0"/>
              <a:t>There is always a better way of doing things</a:t>
            </a:r>
          </a:p>
          <a:p>
            <a:pPr lvl="1"/>
            <a:r>
              <a:rPr lang="en-US" sz="3000" dirty="0"/>
              <a:t>Be openminded to new ideas</a:t>
            </a: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325279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F344-E42A-45F0-9ABD-787E5064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kharakteristik</a:t>
            </a:r>
            <a:r>
              <a:rPr lang="en-US" dirty="0"/>
              <a:t> </a:t>
            </a:r>
            <a:r>
              <a:rPr lang="en-US" dirty="0" err="1"/>
              <a:t>Iapt</a:t>
            </a:r>
            <a:r>
              <a:rPr lang="en-US" dirty="0"/>
              <a:t> 3.0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0EE73-3C0E-4BDF-9C04-1093C2A9F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Mission = </a:t>
            </a:r>
            <a:r>
              <a:rPr lang="en-US" sz="3200" dirty="0" err="1"/>
              <a:t>tridharma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penekanan</a:t>
            </a:r>
            <a:r>
              <a:rPr lang="en-US" sz="3200" dirty="0"/>
              <a:t> </a:t>
            </a:r>
            <a:r>
              <a:rPr lang="en-US" sz="3200" dirty="0" err="1"/>
              <a:t>khusus</a:t>
            </a:r>
            <a:r>
              <a:rPr lang="en-US" sz="3200" dirty="0"/>
              <a:t>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pilihan</a:t>
            </a:r>
            <a:r>
              <a:rPr lang="en-US" sz="3200" dirty="0"/>
              <a:t> focus </a:t>
            </a:r>
          </a:p>
          <a:p>
            <a:r>
              <a:rPr lang="en-US" sz="3200" dirty="0"/>
              <a:t>Outputs dan Outcomes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misi</a:t>
            </a:r>
            <a:r>
              <a:rPr lang="en-US" sz="3200" dirty="0"/>
              <a:t>, dan </a:t>
            </a:r>
            <a:r>
              <a:rPr lang="en-US" sz="3200" dirty="0" err="1"/>
              <a:t>menuju</a:t>
            </a:r>
            <a:r>
              <a:rPr lang="en-US" sz="3200" dirty="0"/>
              <a:t> </a:t>
            </a:r>
            <a:r>
              <a:rPr lang="en-US" sz="3200" dirty="0" err="1"/>
              <a:t>visi</a:t>
            </a:r>
            <a:endParaRPr lang="en-US" sz="3200" dirty="0"/>
          </a:p>
          <a:p>
            <a:r>
              <a:rPr lang="en-US" sz="3200" dirty="0"/>
              <a:t>Staff, </a:t>
            </a:r>
            <a:r>
              <a:rPr lang="en-US" sz="3200" dirty="0" err="1"/>
              <a:t>sarpras</a:t>
            </a:r>
            <a:r>
              <a:rPr lang="en-US" sz="3200" dirty="0"/>
              <a:t>, </a:t>
            </a:r>
            <a:r>
              <a:rPr lang="en-US" sz="3200" dirty="0" err="1"/>
              <a:t>manajemen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supporting elements</a:t>
            </a:r>
          </a:p>
          <a:p>
            <a:r>
              <a:rPr lang="en-US" sz="3200" dirty="0" err="1"/>
              <a:t>Trdharama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core processes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terintegrasi</a:t>
            </a:r>
            <a:endParaRPr lang="en-US" sz="3200" dirty="0"/>
          </a:p>
          <a:p>
            <a:r>
              <a:rPr lang="en-US" sz="3200" dirty="0" err="1"/>
              <a:t>Mahasiswa</a:t>
            </a:r>
            <a:r>
              <a:rPr lang="en-US" sz="3200" dirty="0"/>
              <a:t> dan </a:t>
            </a:r>
            <a:r>
              <a:rPr lang="en-US" sz="3200" dirty="0" err="1"/>
              <a:t>dosen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subject </a:t>
            </a:r>
            <a:r>
              <a:rPr lang="en-US" sz="3200" dirty="0" err="1"/>
              <a:t>penggerak</a:t>
            </a:r>
            <a:r>
              <a:rPr lang="en-US" sz="3200" dirty="0"/>
              <a:t> </a:t>
            </a:r>
            <a:r>
              <a:rPr lang="en-US" sz="3200" dirty="0" err="1"/>
              <a:t>institusi</a:t>
            </a:r>
            <a:r>
              <a:rPr lang="en-US" sz="3200" dirty="0"/>
              <a:t> (</a:t>
            </a:r>
            <a:r>
              <a:rPr lang="en-US" sz="3200" dirty="0" err="1"/>
              <a:t>sekaligus</a:t>
            </a:r>
            <a:r>
              <a:rPr lang="en-US" sz="3200" dirty="0"/>
              <a:t> stakeholder internal)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16210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D6D0-C326-4B31-B174-FF68B3F2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83227"/>
            <a:ext cx="8610600" cy="1293028"/>
          </a:xfrm>
        </p:spPr>
        <p:txBody>
          <a:bodyPr/>
          <a:lstStyle/>
          <a:p>
            <a:r>
              <a:rPr lang="en-US" dirty="0" err="1"/>
              <a:t>Akreditasi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– </a:t>
            </a:r>
            <a:r>
              <a:rPr lang="en-US" dirty="0" err="1"/>
              <a:t>Kualitas</a:t>
            </a:r>
            <a:r>
              <a:rPr lang="en-US" dirty="0"/>
              <a:t> program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086A7-B344-4CE7-B128-DE2BD3BA6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PEO dan ILO yang </a:t>
            </a:r>
            <a:r>
              <a:rPr lang="en-US" sz="4000" dirty="0" err="1"/>
              <a:t>relevan</a:t>
            </a:r>
            <a:endParaRPr lang="en-US" sz="4000" dirty="0"/>
          </a:p>
          <a:p>
            <a:r>
              <a:rPr lang="en-US" sz="4000" dirty="0" err="1"/>
              <a:t>Sumber</a:t>
            </a:r>
            <a:r>
              <a:rPr lang="en-US" sz="4000" dirty="0"/>
              <a:t> </a:t>
            </a:r>
            <a:r>
              <a:rPr lang="en-US" sz="4000" dirty="0" err="1"/>
              <a:t>daya</a:t>
            </a:r>
            <a:r>
              <a:rPr lang="en-US" sz="4000" dirty="0"/>
              <a:t> yang </a:t>
            </a:r>
            <a:r>
              <a:rPr lang="en-US" sz="4000" dirty="0" err="1"/>
              <a:t>cukup</a:t>
            </a:r>
            <a:r>
              <a:rPr lang="en-US" sz="4000" dirty="0"/>
              <a:t> dan </a:t>
            </a:r>
            <a:r>
              <a:rPr lang="en-US" sz="4000" dirty="0" err="1"/>
              <a:t>berkualitas</a:t>
            </a:r>
            <a:endParaRPr lang="en-US" sz="4000" dirty="0"/>
          </a:p>
          <a:p>
            <a:r>
              <a:rPr lang="en-US" sz="4000" dirty="0" err="1"/>
              <a:t>Pengelolaan</a:t>
            </a:r>
            <a:r>
              <a:rPr lang="en-US" sz="4000" dirty="0"/>
              <a:t> yang </a:t>
            </a:r>
            <a:r>
              <a:rPr lang="en-US" sz="4000" dirty="0" err="1"/>
              <a:t>efektif</a:t>
            </a:r>
            <a:r>
              <a:rPr lang="en-US" sz="4000" dirty="0"/>
              <a:t> dan </a:t>
            </a:r>
            <a:r>
              <a:rPr lang="en-US" sz="4000" dirty="0" err="1"/>
              <a:t>efisien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Pimpinan</a:t>
            </a:r>
            <a:r>
              <a:rPr lang="en-US" sz="4000" dirty="0"/>
              <a:t> yang </a:t>
            </a:r>
            <a:r>
              <a:rPr lang="en-US" sz="4000" dirty="0" err="1"/>
              <a:t>bertanggungjawab</a:t>
            </a:r>
            <a:r>
              <a:rPr lang="en-US" sz="4000" dirty="0"/>
              <a:t> dan </a:t>
            </a:r>
            <a:r>
              <a:rPr lang="en-US" sz="4000" dirty="0" err="1"/>
              <a:t>memiliki</a:t>
            </a:r>
            <a:r>
              <a:rPr lang="en-US" sz="4000" dirty="0"/>
              <a:t> </a:t>
            </a:r>
            <a:r>
              <a:rPr lang="en-US" sz="4000" dirty="0" err="1"/>
              <a:t>visi</a:t>
            </a:r>
            <a:r>
              <a:rPr lang="en-US" sz="4000" dirty="0"/>
              <a:t> </a:t>
            </a:r>
            <a:r>
              <a:rPr lang="en-US" sz="4000" dirty="0" err="1"/>
              <a:t>akademik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641807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55503-49AA-4F11-A2C2-F8221EB9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Kharakteristik</a:t>
            </a:r>
            <a:r>
              <a:rPr lang="en-US" dirty="0"/>
              <a:t> </a:t>
            </a:r>
            <a:r>
              <a:rPr lang="en-US" dirty="0" err="1"/>
              <a:t>iaps</a:t>
            </a:r>
            <a:r>
              <a:rPr lang="en-US" dirty="0"/>
              <a:t> 4.0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CCC3C-3A26-4580-A89D-C440060E0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Kualitas</a:t>
            </a:r>
            <a:r>
              <a:rPr lang="en-US" sz="3200" dirty="0"/>
              <a:t> </a:t>
            </a:r>
            <a:r>
              <a:rPr lang="en-US" sz="3200" dirty="0" err="1"/>
              <a:t>lulusan</a:t>
            </a:r>
            <a:r>
              <a:rPr lang="en-US" sz="3200" dirty="0"/>
              <a:t> = </a:t>
            </a:r>
            <a:r>
              <a:rPr lang="en-US" sz="3200" dirty="0" err="1"/>
              <a:t>tercapainya</a:t>
            </a:r>
            <a:r>
              <a:rPr lang="en-US" sz="3200" dirty="0"/>
              <a:t> ILO (external efficiency)</a:t>
            </a:r>
          </a:p>
          <a:p>
            <a:pPr lvl="1"/>
            <a:r>
              <a:rPr lang="en-US" sz="3000" dirty="0"/>
              <a:t>Tracer study dan market survey</a:t>
            </a:r>
          </a:p>
          <a:p>
            <a:r>
              <a:rPr lang="en-US" sz="3200" dirty="0" err="1"/>
              <a:t>Kualitas</a:t>
            </a:r>
            <a:r>
              <a:rPr lang="en-US" sz="3200" dirty="0"/>
              <a:t> </a:t>
            </a:r>
            <a:r>
              <a:rPr lang="en-US" sz="3200" dirty="0" err="1"/>
              <a:t>pengelolaan</a:t>
            </a:r>
            <a:r>
              <a:rPr lang="en-US" sz="3200" dirty="0"/>
              <a:t> = </a:t>
            </a:r>
            <a:r>
              <a:rPr lang="en-US" sz="3200" dirty="0" err="1"/>
              <a:t>kepuasan</a:t>
            </a:r>
            <a:r>
              <a:rPr lang="en-US" sz="3200" dirty="0"/>
              <a:t> </a:t>
            </a:r>
            <a:r>
              <a:rPr lang="en-US" sz="3200" dirty="0" err="1"/>
              <a:t>sivitas</a:t>
            </a:r>
            <a:r>
              <a:rPr lang="en-US" sz="3200" dirty="0"/>
              <a:t> </a:t>
            </a:r>
            <a:r>
              <a:rPr lang="en-US" sz="3200" dirty="0" err="1"/>
              <a:t>akademik</a:t>
            </a:r>
            <a:r>
              <a:rPr lang="en-US" sz="3200" dirty="0"/>
              <a:t> (internal efficiency)</a:t>
            </a:r>
          </a:p>
          <a:p>
            <a:pPr lvl="1"/>
            <a:r>
              <a:rPr lang="en-US" sz="3000" dirty="0"/>
              <a:t>Staff &amp; students satisfaction survey </a:t>
            </a:r>
          </a:p>
          <a:p>
            <a:r>
              <a:rPr lang="en-US" sz="3200" dirty="0" err="1"/>
              <a:t>Kualitas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endParaRPr lang="en-US" sz="3200" dirty="0"/>
          </a:p>
          <a:p>
            <a:r>
              <a:rPr lang="en-US" sz="3200" dirty="0" err="1"/>
              <a:t>Kejelasan</a:t>
            </a:r>
            <a:r>
              <a:rPr lang="en-US" sz="3200" dirty="0"/>
              <a:t> </a:t>
            </a:r>
            <a:r>
              <a:rPr lang="en-US" sz="3200" dirty="0" err="1"/>
              <a:t>arah</a:t>
            </a:r>
            <a:r>
              <a:rPr lang="en-US" sz="3200" dirty="0"/>
              <a:t> </a:t>
            </a:r>
            <a:r>
              <a:rPr lang="en-US" sz="3200" dirty="0" err="1"/>
              <a:t>pengembangan</a:t>
            </a:r>
            <a:r>
              <a:rPr lang="en-US" sz="3200" dirty="0"/>
              <a:t> </a:t>
            </a:r>
            <a:r>
              <a:rPr lang="en-US" sz="3200" dirty="0" err="1"/>
              <a:t>akademik</a:t>
            </a:r>
            <a:r>
              <a:rPr lang="en-US" sz="3200" dirty="0"/>
              <a:t> 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75740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60DC-3918-49E6-84BC-3C96C7C2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Kebijakan</a:t>
            </a:r>
            <a:r>
              <a:rPr lang="en-US" dirty="0"/>
              <a:t> proses di masa </a:t>
            </a:r>
            <a:r>
              <a:rPr lang="en-US" dirty="0" err="1"/>
              <a:t>covid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97EC5-DBBA-42CD-9BCC-421E0E030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Semua</a:t>
            </a:r>
            <a:r>
              <a:rPr lang="en-US" sz="3200" dirty="0"/>
              <a:t> AL di </a:t>
            </a:r>
            <a:r>
              <a:rPr lang="en-US" sz="3200" dirty="0" err="1"/>
              <a:t>tahun</a:t>
            </a:r>
            <a:r>
              <a:rPr lang="en-US" sz="3200" dirty="0"/>
              <a:t> 2020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daring</a:t>
            </a:r>
          </a:p>
          <a:p>
            <a:r>
              <a:rPr lang="en-US" sz="3200" dirty="0" err="1"/>
              <a:t>Konversi</a:t>
            </a:r>
            <a:r>
              <a:rPr lang="en-US" sz="3200" dirty="0"/>
              <a:t> </a:t>
            </a:r>
            <a:r>
              <a:rPr lang="en-US" sz="3200" dirty="0" err="1"/>
              <a:t>peringkat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ISK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desk assessment</a:t>
            </a:r>
          </a:p>
          <a:p>
            <a:r>
              <a:rPr lang="en-US" sz="3200" dirty="0"/>
              <a:t>Monitoring dan surveillance juga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daring</a:t>
            </a:r>
          </a:p>
          <a:p>
            <a:r>
              <a:rPr lang="en-US" sz="3200" dirty="0" err="1"/>
              <a:t>Perpanjangan</a:t>
            </a:r>
            <a:r>
              <a:rPr lang="en-US" sz="3200" dirty="0"/>
              <a:t> SK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minggu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84342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DA4C-F5E2-4E96-B67D-CFD903C8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penutup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FB082-7D29-4ACF-9C66-0E5EB1895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7392971" cy="4024125"/>
          </a:xfrm>
        </p:spPr>
        <p:txBody>
          <a:bodyPr>
            <a:normAutofit/>
          </a:bodyPr>
          <a:lstStyle/>
          <a:p>
            <a:r>
              <a:rPr lang="en-US" sz="4000" dirty="0" err="1"/>
              <a:t>Akreditasi</a:t>
            </a:r>
            <a:r>
              <a:rPr lang="en-US" sz="4000" dirty="0"/>
              <a:t> </a:t>
            </a:r>
            <a:r>
              <a:rPr lang="en-US" sz="4000" dirty="0" err="1"/>
              <a:t>bertujuan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meningkatkan</a:t>
            </a:r>
            <a:r>
              <a:rPr lang="en-US" sz="4000" dirty="0"/>
              <a:t> </a:t>
            </a:r>
            <a:r>
              <a:rPr lang="en-US" sz="4000" dirty="0" err="1"/>
              <a:t>mutu</a:t>
            </a:r>
            <a:endParaRPr lang="en-US" sz="4000" dirty="0"/>
          </a:p>
          <a:p>
            <a:r>
              <a:rPr lang="en-US" sz="4000" dirty="0"/>
              <a:t>SPMI </a:t>
            </a:r>
            <a:r>
              <a:rPr lang="en-US" sz="4000" dirty="0" err="1"/>
              <a:t>memegang</a:t>
            </a:r>
            <a:r>
              <a:rPr lang="en-US" sz="4000" dirty="0"/>
              <a:t> </a:t>
            </a:r>
            <a:r>
              <a:rPr lang="en-US" sz="4000" dirty="0" err="1"/>
              <a:t>peran</a:t>
            </a:r>
            <a:r>
              <a:rPr lang="en-US" sz="4000" dirty="0"/>
              <a:t> </a:t>
            </a:r>
            <a:r>
              <a:rPr lang="en-US" sz="4000" dirty="0" err="1"/>
              <a:t>sentral</a:t>
            </a:r>
            <a:r>
              <a:rPr lang="en-US" sz="4000" dirty="0"/>
              <a:t> </a:t>
            </a:r>
          </a:p>
          <a:p>
            <a:r>
              <a:rPr lang="en-US" sz="4000" dirty="0" err="1"/>
              <a:t>Mutu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000" dirty="0" err="1"/>
              <a:t>akuntabilitas</a:t>
            </a:r>
            <a:r>
              <a:rPr lang="en-US" sz="4000" dirty="0"/>
              <a:t> </a:t>
            </a:r>
            <a:r>
              <a:rPr lang="en-US" sz="4000" dirty="0" err="1"/>
              <a:t>publik</a:t>
            </a:r>
            <a:endParaRPr lang="en-ID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F94D4-E919-436A-988A-881AA05A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374" y="2194560"/>
            <a:ext cx="2819400" cy="1619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F6A44-B9D3-47C7-BC18-6ED291921292}"/>
              </a:ext>
            </a:extLst>
          </p:cNvPr>
          <p:cNvSpPr txBox="1"/>
          <p:nvPr/>
        </p:nvSpPr>
        <p:spPr>
          <a:xfrm>
            <a:off x="8862373" y="3902697"/>
            <a:ext cx="2921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nanti</a:t>
            </a:r>
            <a:endParaRPr lang="en-US" dirty="0"/>
          </a:p>
          <a:p>
            <a:r>
              <a:rPr lang="en-US" dirty="0" err="1"/>
              <a:t>Gelar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= </a:t>
            </a:r>
            <a:r>
              <a:rPr lang="en-US" dirty="0" err="1"/>
              <a:t>kompetensi</a:t>
            </a:r>
            <a:r>
              <a:rPr lang="en-US" dirty="0"/>
              <a:t>;</a:t>
            </a:r>
          </a:p>
          <a:p>
            <a:r>
              <a:rPr lang="en-US" dirty="0" err="1"/>
              <a:t>Lulusan</a:t>
            </a:r>
            <a:r>
              <a:rPr lang="en-US" dirty="0"/>
              <a:t> PT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dan </a:t>
            </a:r>
            <a:r>
              <a:rPr lang="en-US" dirty="0" err="1"/>
              <a:t>bekerja</a:t>
            </a:r>
            <a:endParaRPr lang="en-US" dirty="0"/>
          </a:p>
          <a:p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cerminan</a:t>
            </a:r>
            <a:r>
              <a:rPr lang="en-US" dirty="0"/>
              <a:t> </a:t>
            </a:r>
            <a:r>
              <a:rPr lang="en-US" dirty="0" err="1"/>
              <a:t>mutu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14724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EEB633-68D5-48C3-A6D8-F4D8773A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Problematika</a:t>
            </a:r>
            <a:r>
              <a:rPr lang="en-US" dirty="0"/>
              <a:t> Pendidikan </a:t>
            </a:r>
            <a:r>
              <a:rPr lang="en-US" dirty="0" err="1"/>
              <a:t>tinggi</a:t>
            </a:r>
            <a:r>
              <a:rPr lang="en-US" dirty="0"/>
              <a:t> di </a:t>
            </a:r>
            <a:r>
              <a:rPr lang="en-US" dirty="0" err="1"/>
              <a:t>indonesia</a:t>
            </a:r>
            <a:endParaRPr lang="en-ID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FB36BE-4985-4A49-AFC0-C028F1D5B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8753" y="746125"/>
            <a:ext cx="5404556" cy="5472113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3727BE-CC36-4EEC-8D3A-EAF17B212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Proliferasi</a:t>
            </a:r>
            <a:r>
              <a:rPr lang="en-US" sz="2400" dirty="0"/>
              <a:t> &amp; </a:t>
            </a:r>
            <a:r>
              <a:rPr lang="en-US" sz="2400" dirty="0" err="1"/>
              <a:t>inefisiensi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Otonomi</a:t>
            </a:r>
            <a:r>
              <a:rPr lang="en-US" sz="2400" dirty="0"/>
              <a:t> &amp;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Mutu</a:t>
            </a:r>
            <a:r>
              <a:rPr lang="en-US" sz="2400" dirty="0"/>
              <a:t> dan </a:t>
            </a:r>
            <a:r>
              <a:rPr lang="en-US" sz="2400" dirty="0" err="1"/>
              <a:t>relevansi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8328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30B43-2BE8-4CB2-B230-7C27F156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436" y="87639"/>
            <a:ext cx="5896496" cy="2580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B10BF-F660-4215-AAE2-53707A205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62" y="2754094"/>
            <a:ext cx="9220445" cy="40162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FF067E-E4CF-41C0-A2F7-99011BE69D3D}"/>
              </a:ext>
            </a:extLst>
          </p:cNvPr>
          <p:cNvSpPr txBox="1"/>
          <p:nvPr/>
        </p:nvSpPr>
        <p:spPr>
          <a:xfrm>
            <a:off x="8342723" y="527901"/>
            <a:ext cx="3553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Potret</a:t>
            </a:r>
            <a:r>
              <a:rPr lang="en-US" sz="2800" dirty="0"/>
              <a:t> </a:t>
            </a:r>
            <a:r>
              <a:rPr lang="en-US" sz="2800" dirty="0" err="1"/>
              <a:t>Mutu</a:t>
            </a:r>
            <a:r>
              <a:rPr lang="en-US" sz="2800" dirty="0"/>
              <a:t> PT dan PS di Indonesia </a:t>
            </a:r>
          </a:p>
          <a:p>
            <a:r>
              <a:rPr lang="en-US" sz="2800" dirty="0"/>
              <a:t>(21 </a:t>
            </a:r>
            <a:r>
              <a:rPr lang="en-US" sz="2800" dirty="0" err="1"/>
              <a:t>Agustus</a:t>
            </a:r>
            <a:r>
              <a:rPr lang="en-US" sz="2800" dirty="0"/>
              <a:t> 2020)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81042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5029-05E0-4B75-852F-4022CDFA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merdeka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A1B1B-FAB9-4FB3-A0C0-0BF5D337D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Mendobrak</a:t>
            </a:r>
            <a:r>
              <a:rPr lang="en-US" sz="3200" dirty="0"/>
              <a:t> </a:t>
            </a:r>
            <a:r>
              <a:rPr lang="en-US" sz="3200" dirty="0" err="1"/>
              <a:t>tembok</a:t>
            </a:r>
            <a:r>
              <a:rPr lang="en-US" sz="3200" dirty="0"/>
              <a:t> </a:t>
            </a:r>
            <a:r>
              <a:rPr lang="en-US" sz="3200" dirty="0" err="1"/>
              <a:t>antar</a:t>
            </a:r>
            <a:r>
              <a:rPr lang="en-US" sz="3200" dirty="0"/>
              <a:t> </a:t>
            </a:r>
            <a:r>
              <a:rPr lang="en-US" sz="3200" dirty="0" err="1"/>
              <a:t>disiplin</a:t>
            </a:r>
            <a:r>
              <a:rPr lang="en-US" sz="3200" dirty="0"/>
              <a:t> </a:t>
            </a:r>
            <a:r>
              <a:rPr lang="en-US" sz="3200" dirty="0" err="1"/>
              <a:t>keilmuan</a:t>
            </a:r>
            <a:endParaRPr lang="en-US" sz="3200" dirty="0"/>
          </a:p>
          <a:p>
            <a:r>
              <a:rPr lang="en-US" sz="3200" dirty="0" err="1"/>
              <a:t>Kurikulum</a:t>
            </a:r>
            <a:r>
              <a:rPr lang="en-US" sz="3200" dirty="0"/>
              <a:t> yang </a:t>
            </a:r>
            <a:r>
              <a:rPr lang="en-US" sz="3200" dirty="0" err="1"/>
              <a:t>lebih</a:t>
            </a:r>
            <a:r>
              <a:rPr lang="en-US" sz="3200" dirty="0"/>
              <a:t> flexible</a:t>
            </a:r>
          </a:p>
          <a:p>
            <a:r>
              <a:rPr lang="en-US" sz="3200" dirty="0" err="1"/>
              <a:t>Modalitas</a:t>
            </a:r>
            <a:r>
              <a:rPr lang="en-US" sz="3200" dirty="0"/>
              <a:t> </a:t>
            </a:r>
            <a:r>
              <a:rPr lang="en-US" sz="3200" dirty="0" err="1"/>
              <a:t>pembelajaran</a:t>
            </a:r>
            <a:r>
              <a:rPr lang="en-US" sz="3200" dirty="0"/>
              <a:t> </a:t>
            </a:r>
            <a:r>
              <a:rPr lang="en-US" sz="3200" dirty="0" err="1"/>
              <a:t>bervariasi</a:t>
            </a:r>
            <a:r>
              <a:rPr lang="en-US" sz="3200" dirty="0"/>
              <a:t> (experiential learning, community service/engaged learning)</a:t>
            </a:r>
          </a:p>
          <a:p>
            <a:r>
              <a:rPr lang="en-US" sz="3200" dirty="0" err="1"/>
              <a:t>Reformasi</a:t>
            </a:r>
            <a:r>
              <a:rPr lang="en-US" sz="3200" dirty="0"/>
              <a:t> internal management dan governance</a:t>
            </a:r>
          </a:p>
          <a:p>
            <a:r>
              <a:rPr lang="en-US" sz="3200" dirty="0" err="1"/>
              <a:t>Tujuan</a:t>
            </a:r>
            <a:endParaRPr lang="en-US" sz="3200" dirty="0"/>
          </a:p>
          <a:p>
            <a:pPr lvl="1"/>
            <a:r>
              <a:rPr lang="en-US" sz="3000" dirty="0" err="1"/>
              <a:t>Lulusan</a:t>
            </a:r>
            <a:r>
              <a:rPr lang="en-US" sz="3000" dirty="0"/>
              <a:t> yang </a:t>
            </a:r>
            <a:r>
              <a:rPr lang="en-US" sz="3000" dirty="0" err="1"/>
              <a:t>lebih</a:t>
            </a:r>
            <a:r>
              <a:rPr lang="en-US" sz="3000" dirty="0"/>
              <a:t> </a:t>
            </a:r>
            <a:r>
              <a:rPr lang="en-US" sz="3000" dirty="0" err="1"/>
              <a:t>berkualitas</a:t>
            </a:r>
            <a:r>
              <a:rPr lang="en-US" sz="3000" dirty="0"/>
              <a:t> dan </a:t>
            </a:r>
            <a:r>
              <a:rPr lang="en-US" sz="3000" dirty="0" err="1"/>
              <a:t>relevan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kebutuhan</a:t>
            </a: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37377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C17B-E882-47E0-B878-5DAEA2E1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merdeka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75AD2-E811-47DF-A4F1-EB8F9E16D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BAN-PT focus pada </a:t>
            </a:r>
            <a:r>
              <a:rPr lang="en-US" sz="3200" dirty="0" err="1"/>
              <a:t>akreditasi</a:t>
            </a:r>
            <a:r>
              <a:rPr lang="en-US" sz="3200" dirty="0"/>
              <a:t> </a:t>
            </a:r>
            <a:r>
              <a:rPr lang="en-US" sz="3200" dirty="0" err="1"/>
              <a:t>institusi</a:t>
            </a:r>
            <a:r>
              <a:rPr lang="en-US" sz="3200" dirty="0"/>
              <a:t>, dan </a:t>
            </a:r>
            <a:r>
              <a:rPr lang="en-US" sz="3200" dirty="0" err="1"/>
              <a:t>menjadi</a:t>
            </a:r>
            <a:r>
              <a:rPr lang="en-US" sz="3200" dirty="0"/>
              <a:t> curator Lembaga </a:t>
            </a:r>
            <a:r>
              <a:rPr lang="en-US" sz="3200" dirty="0" err="1"/>
              <a:t>Akreditasi</a:t>
            </a:r>
            <a:r>
              <a:rPr lang="en-US" sz="3200" dirty="0"/>
              <a:t> </a:t>
            </a:r>
            <a:r>
              <a:rPr lang="en-US" sz="3200" dirty="0" err="1"/>
              <a:t>Mandiri</a:t>
            </a:r>
            <a:r>
              <a:rPr lang="en-US" sz="3200" dirty="0"/>
              <a:t>.</a:t>
            </a:r>
          </a:p>
          <a:p>
            <a:pPr lvl="1"/>
            <a:r>
              <a:rPr lang="en-US" sz="3000" dirty="0"/>
              <a:t>BAN-PT </a:t>
            </a:r>
            <a:r>
              <a:rPr lang="en-US" sz="3000" dirty="0" err="1"/>
              <a:t>proaktif</a:t>
            </a:r>
            <a:r>
              <a:rPr lang="en-US" sz="3000" dirty="0"/>
              <a:t> </a:t>
            </a:r>
            <a:r>
              <a:rPr lang="en-US" sz="3000" dirty="0" err="1"/>
              <a:t>memantau</a:t>
            </a:r>
            <a:r>
              <a:rPr lang="en-US" sz="3000" dirty="0"/>
              <a:t> </a:t>
            </a:r>
            <a:r>
              <a:rPr lang="en-US" sz="3000" dirty="0" err="1"/>
              <a:t>pemenuhan</a:t>
            </a:r>
            <a:r>
              <a:rPr lang="en-US" sz="3000" dirty="0"/>
              <a:t> </a:t>
            </a:r>
            <a:r>
              <a:rPr lang="en-US" sz="3000" dirty="0" err="1"/>
              <a:t>syarat</a:t>
            </a:r>
            <a:r>
              <a:rPr lang="en-US" sz="3000" dirty="0"/>
              <a:t> </a:t>
            </a:r>
            <a:r>
              <a:rPr lang="en-US" sz="3000" dirty="0" err="1"/>
              <a:t>Peringkat</a:t>
            </a:r>
            <a:r>
              <a:rPr lang="en-US" sz="3000" dirty="0"/>
              <a:t> </a:t>
            </a:r>
            <a:r>
              <a:rPr lang="en-US" sz="3000" dirty="0" err="1"/>
              <a:t>Akreditasi</a:t>
            </a:r>
            <a:r>
              <a:rPr lang="en-US" sz="3000" dirty="0"/>
              <a:t> yang </a:t>
            </a:r>
            <a:r>
              <a:rPr lang="en-US" sz="3000" dirty="0" err="1"/>
              <a:t>telah</a:t>
            </a:r>
            <a:r>
              <a:rPr lang="en-US" sz="3000" dirty="0"/>
              <a:t> </a:t>
            </a:r>
            <a:r>
              <a:rPr lang="en-US" sz="3000" dirty="0" err="1"/>
              <a:t>ditetapkan</a:t>
            </a:r>
            <a:r>
              <a:rPr lang="en-US" sz="3000" dirty="0"/>
              <a:t> </a:t>
            </a:r>
            <a:r>
              <a:rPr lang="en-US" sz="3000" dirty="0" err="1"/>
              <a:t>sebelumnya</a:t>
            </a:r>
            <a:endParaRPr lang="en-US" sz="3000" dirty="0"/>
          </a:p>
          <a:p>
            <a:pPr lvl="1"/>
            <a:r>
              <a:rPr lang="en-US" sz="3000" dirty="0" err="1"/>
              <a:t>Usulan</a:t>
            </a:r>
            <a:r>
              <a:rPr lang="en-US" sz="3000" dirty="0"/>
              <a:t> re-</a:t>
            </a:r>
            <a:r>
              <a:rPr lang="en-US" sz="3000" dirty="0" err="1"/>
              <a:t>akreditasi</a:t>
            </a:r>
            <a:r>
              <a:rPr lang="en-US" sz="3000" dirty="0"/>
              <a:t> </a:t>
            </a:r>
            <a:r>
              <a:rPr lang="en-US" sz="3000" dirty="0" err="1"/>
              <a:t>hanya</a:t>
            </a:r>
            <a:r>
              <a:rPr lang="en-US" sz="3000" dirty="0"/>
              <a:t> </a:t>
            </a:r>
            <a:r>
              <a:rPr lang="en-US" sz="3000" dirty="0" err="1"/>
              <a:t>bagi</a:t>
            </a:r>
            <a:r>
              <a:rPr lang="en-US" sz="3000" dirty="0"/>
              <a:t> yang </a:t>
            </a:r>
            <a:r>
              <a:rPr lang="en-US" sz="3000" dirty="0" err="1"/>
              <a:t>ingin</a:t>
            </a:r>
            <a:r>
              <a:rPr lang="en-US" sz="3000" dirty="0"/>
              <a:t> naik </a:t>
            </a:r>
            <a:r>
              <a:rPr lang="en-US" sz="3000" dirty="0" err="1"/>
              <a:t>peringkat</a:t>
            </a:r>
            <a:endParaRPr lang="en-US" sz="3000" dirty="0"/>
          </a:p>
          <a:p>
            <a:r>
              <a:rPr lang="en-US" sz="3200" dirty="0" err="1"/>
              <a:t>Akreditasi</a:t>
            </a:r>
            <a:r>
              <a:rPr lang="en-US" sz="3200" dirty="0"/>
              <a:t> PS </a:t>
            </a:r>
            <a:r>
              <a:rPr lang="en-US" sz="3200" dirty="0" err="1"/>
              <a:t>dilakukan</a:t>
            </a:r>
            <a:r>
              <a:rPr lang="en-US" sz="3200" dirty="0"/>
              <a:t> oleh Lembaga </a:t>
            </a:r>
            <a:r>
              <a:rPr lang="en-US" sz="3200" dirty="0" err="1"/>
              <a:t>Akreditasi</a:t>
            </a:r>
            <a:r>
              <a:rPr lang="en-US" sz="3200" dirty="0"/>
              <a:t> </a:t>
            </a:r>
            <a:r>
              <a:rPr lang="en-US" sz="3200" dirty="0" err="1"/>
              <a:t>Mandiri</a:t>
            </a:r>
            <a:r>
              <a:rPr lang="en-US" sz="3200" dirty="0"/>
              <a:t> yang </a:t>
            </a:r>
            <a:r>
              <a:rPr lang="en-US" sz="3200" dirty="0" err="1"/>
              <a:t>merepresentasikan</a:t>
            </a:r>
            <a:r>
              <a:rPr lang="en-US" sz="3200" dirty="0"/>
              <a:t> </a:t>
            </a:r>
            <a:r>
              <a:rPr lang="en-US" sz="3200" dirty="0" err="1"/>
              <a:t>kepentingan</a:t>
            </a:r>
            <a:r>
              <a:rPr lang="en-US" sz="3200" dirty="0"/>
              <a:t> user (dan </a:t>
            </a:r>
            <a:r>
              <a:rPr lang="en-US" sz="3200" dirty="0" err="1"/>
              <a:t>direkognisi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internasional</a:t>
            </a:r>
            <a:r>
              <a:rPr lang="en-US" sz="3200" dirty="0"/>
              <a:t>). </a:t>
            </a:r>
            <a:endParaRPr lang="en-US" sz="3000" dirty="0"/>
          </a:p>
          <a:p>
            <a:pPr lvl="1"/>
            <a:r>
              <a:rPr lang="en-US" sz="3000" dirty="0" err="1"/>
              <a:t>Peran</a:t>
            </a:r>
            <a:r>
              <a:rPr lang="en-US" sz="3000" dirty="0"/>
              <a:t> BAN-PT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akreditasi</a:t>
            </a:r>
            <a:r>
              <a:rPr lang="en-US" sz="3000" dirty="0"/>
              <a:t> PS </a:t>
            </a:r>
            <a:r>
              <a:rPr lang="en-US" sz="3000" dirty="0" err="1"/>
              <a:t>hanya</a:t>
            </a:r>
            <a:r>
              <a:rPr lang="en-US" sz="3000" dirty="0"/>
              <a:t> </a:t>
            </a:r>
            <a:r>
              <a:rPr lang="en-US" sz="3000" dirty="0" err="1"/>
              <a:t>sementara</a:t>
            </a:r>
            <a:r>
              <a:rPr lang="en-US" sz="3000" dirty="0"/>
              <a:t>, </a:t>
            </a:r>
            <a:r>
              <a:rPr lang="en-US" sz="3000" dirty="0" err="1"/>
              <a:t>sampai</a:t>
            </a:r>
            <a:r>
              <a:rPr lang="en-US" sz="3000" dirty="0"/>
              <a:t> </a:t>
            </a:r>
            <a:r>
              <a:rPr lang="en-US" sz="3000" dirty="0" err="1"/>
              <a:t>didirikannya</a:t>
            </a:r>
            <a:r>
              <a:rPr lang="en-US" sz="3000" dirty="0"/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326812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2053-07CD-48C9-BD47-0AD689CF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Pemantauan</a:t>
            </a:r>
            <a:r>
              <a:rPr lang="en-US" dirty="0"/>
              <a:t>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akreditasi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6F5C4-EAFD-4F7E-AD26-5D4D6BBF3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Pemantauan</a:t>
            </a:r>
            <a:r>
              <a:rPr lang="en-US" sz="3200" dirty="0"/>
              <a:t> minimal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kali </a:t>
            </a:r>
            <a:r>
              <a:rPr lang="en-US" sz="3200" dirty="0" err="1"/>
              <a:t>sebelum</a:t>
            </a:r>
            <a:r>
              <a:rPr lang="en-US" sz="3200" dirty="0"/>
              <a:t> SK </a:t>
            </a:r>
            <a:r>
              <a:rPr lang="en-US" sz="3200" dirty="0" err="1"/>
              <a:t>berakhir</a:t>
            </a:r>
            <a:r>
              <a:rPr lang="en-US" sz="3200" dirty="0"/>
              <a:t> dan </a:t>
            </a:r>
            <a:r>
              <a:rPr lang="en-US" sz="3200" dirty="0" err="1"/>
              <a:t>dilakukan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bertahap</a:t>
            </a:r>
            <a:endParaRPr lang="en-US" sz="3200" dirty="0"/>
          </a:p>
          <a:p>
            <a:pPr lvl="1"/>
            <a:r>
              <a:rPr lang="en-US" sz="3000" dirty="0" err="1"/>
              <a:t>Tahap</a:t>
            </a:r>
            <a:r>
              <a:rPr lang="en-US" sz="3000" dirty="0"/>
              <a:t> </a:t>
            </a:r>
            <a:r>
              <a:rPr lang="en-US" sz="3000" dirty="0" err="1"/>
              <a:t>pertama</a:t>
            </a:r>
            <a:r>
              <a:rPr lang="en-US" sz="3000" dirty="0"/>
              <a:t> – </a:t>
            </a:r>
            <a:r>
              <a:rPr lang="en-US" sz="3000" dirty="0" err="1"/>
              <a:t>didasari</a:t>
            </a:r>
            <a:r>
              <a:rPr lang="en-US" sz="3000" dirty="0"/>
              <a:t> data </a:t>
            </a:r>
            <a:r>
              <a:rPr lang="en-US" sz="3000" dirty="0" err="1"/>
              <a:t>kuantitatif</a:t>
            </a:r>
            <a:r>
              <a:rPr lang="en-US" sz="3000" dirty="0"/>
              <a:t> yang </a:t>
            </a:r>
            <a:r>
              <a:rPr lang="en-US" sz="3000" dirty="0" err="1"/>
              <a:t>diambil</a:t>
            </a:r>
            <a:r>
              <a:rPr lang="en-US" sz="3000" dirty="0"/>
              <a:t> </a:t>
            </a:r>
            <a:r>
              <a:rPr lang="en-US" sz="3000" dirty="0" err="1"/>
              <a:t>dari</a:t>
            </a:r>
            <a:r>
              <a:rPr lang="en-US" sz="3000" dirty="0"/>
              <a:t> </a:t>
            </a:r>
            <a:r>
              <a:rPr lang="en-US" sz="3000" dirty="0" err="1"/>
              <a:t>PDDikti</a:t>
            </a:r>
            <a:endParaRPr lang="en-US" sz="3000" dirty="0"/>
          </a:p>
          <a:p>
            <a:pPr lvl="1"/>
            <a:r>
              <a:rPr lang="en-US" sz="3000" dirty="0" err="1"/>
              <a:t>Tahap</a:t>
            </a:r>
            <a:r>
              <a:rPr lang="en-US" sz="3000" dirty="0"/>
              <a:t> </a:t>
            </a:r>
            <a:r>
              <a:rPr lang="en-US" sz="3000" dirty="0" err="1"/>
              <a:t>kedua</a:t>
            </a:r>
            <a:r>
              <a:rPr lang="en-US" sz="3000" dirty="0"/>
              <a:t> – desk assessment LED (</a:t>
            </a:r>
            <a:r>
              <a:rPr lang="en-US" sz="3000" dirty="0" err="1"/>
              <a:t>hanya</a:t>
            </a:r>
            <a:r>
              <a:rPr lang="en-US" sz="3000" dirty="0"/>
              <a:t> </a:t>
            </a:r>
            <a:r>
              <a:rPr lang="en-US" sz="3000" dirty="0" err="1"/>
              <a:t>bila</a:t>
            </a:r>
            <a:r>
              <a:rPr lang="en-US" sz="3000" dirty="0"/>
              <a:t> </a:t>
            </a:r>
            <a:r>
              <a:rPr lang="en-US" sz="3000" dirty="0" err="1"/>
              <a:t>tahap</a:t>
            </a:r>
            <a:r>
              <a:rPr lang="en-US" sz="3000" dirty="0"/>
              <a:t> </a:t>
            </a:r>
            <a:r>
              <a:rPr lang="en-US" sz="3000" dirty="0" err="1"/>
              <a:t>pertama</a:t>
            </a:r>
            <a:r>
              <a:rPr lang="en-US" sz="3000" dirty="0"/>
              <a:t> </a:t>
            </a:r>
            <a:r>
              <a:rPr lang="en-US" sz="3000" dirty="0" err="1"/>
              <a:t>tidak</a:t>
            </a:r>
            <a:r>
              <a:rPr lang="en-US" sz="3000" dirty="0"/>
              <a:t> OK)</a:t>
            </a:r>
          </a:p>
          <a:p>
            <a:pPr lvl="1"/>
            <a:r>
              <a:rPr lang="en-US" sz="3000" dirty="0" err="1"/>
              <a:t>Tahap</a:t>
            </a:r>
            <a:r>
              <a:rPr lang="en-US" sz="3000" dirty="0"/>
              <a:t> </a:t>
            </a:r>
            <a:r>
              <a:rPr lang="en-US" sz="3000" dirty="0" err="1"/>
              <a:t>ketiga</a:t>
            </a:r>
            <a:r>
              <a:rPr lang="en-US" sz="3000" dirty="0"/>
              <a:t> – assessment </a:t>
            </a:r>
            <a:r>
              <a:rPr lang="en-US" sz="3000" dirty="0" err="1"/>
              <a:t>lapangan</a:t>
            </a:r>
            <a:r>
              <a:rPr lang="en-US" sz="3000" dirty="0"/>
              <a:t> (</a:t>
            </a:r>
            <a:r>
              <a:rPr lang="en-US" sz="3000" dirty="0" err="1"/>
              <a:t>hanya</a:t>
            </a:r>
            <a:r>
              <a:rPr lang="en-US" sz="3000" dirty="0"/>
              <a:t> </a:t>
            </a:r>
            <a:r>
              <a:rPr lang="en-US" sz="3000" dirty="0" err="1"/>
              <a:t>bila</a:t>
            </a:r>
            <a:r>
              <a:rPr lang="en-US" sz="3000" dirty="0"/>
              <a:t> </a:t>
            </a:r>
            <a:r>
              <a:rPr lang="en-US" sz="3000" dirty="0" err="1"/>
              <a:t>tahap</a:t>
            </a:r>
            <a:r>
              <a:rPr lang="en-US" sz="3000" dirty="0"/>
              <a:t> </a:t>
            </a:r>
            <a:r>
              <a:rPr lang="en-US" sz="3000" dirty="0" err="1"/>
              <a:t>kedua</a:t>
            </a:r>
            <a:r>
              <a:rPr lang="en-US" sz="3000" dirty="0"/>
              <a:t> </a:t>
            </a:r>
            <a:r>
              <a:rPr lang="en-US" sz="3000" dirty="0" err="1"/>
              <a:t>tidak</a:t>
            </a:r>
            <a:r>
              <a:rPr lang="en-US" sz="3000" dirty="0"/>
              <a:t> OK) </a:t>
            </a:r>
            <a:r>
              <a:rPr lang="en-US" sz="3000" dirty="0">
                <a:sym typeface="Wingdings" panose="05000000000000000000" pitchFamily="2" charset="2"/>
              </a:rPr>
              <a:t> Keputusan </a:t>
            </a:r>
            <a:r>
              <a:rPr lang="en-US" sz="3000" dirty="0" err="1">
                <a:sym typeface="Wingdings" panose="05000000000000000000" pitchFamily="2" charset="2"/>
              </a:rPr>
              <a:t>peringkat</a:t>
            </a:r>
            <a:r>
              <a:rPr lang="en-US" sz="3000" dirty="0">
                <a:sym typeface="Wingdings" panose="05000000000000000000" pitchFamily="2" charset="2"/>
              </a:rPr>
              <a:t> </a:t>
            </a:r>
            <a:r>
              <a:rPr lang="en-US" sz="3000" dirty="0" err="1">
                <a:sym typeface="Wingdings" panose="05000000000000000000" pitchFamily="2" charset="2"/>
              </a:rPr>
              <a:t>baru</a:t>
            </a: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61296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1E7B2-FFF2-47FD-8DF5-8847A2DA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merdeka</a:t>
            </a:r>
            <a:r>
              <a:rPr lang="en-US" dirty="0"/>
              <a:t> (</a:t>
            </a:r>
            <a:r>
              <a:rPr lang="en-US" dirty="0" err="1"/>
              <a:t>kepmendikbud</a:t>
            </a:r>
            <a:r>
              <a:rPr lang="en-US" dirty="0"/>
              <a:t> 754/2020)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F140-63CC-4956-9864-E728B0E25E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PTN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Kesiapan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lulusan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Mahasiswa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kampus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Dosen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kampus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Kualifikasi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Kemitraan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7CCD11-2740-4060-B8BD-A431D4ED32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LLDikti</a:t>
            </a:r>
            <a:r>
              <a:rPr lang="en-US" dirty="0"/>
              <a:t> (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PTS)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LLDikti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Arsitektur</a:t>
            </a:r>
            <a:r>
              <a:rPr lang="en-US" dirty="0"/>
              <a:t> PTS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merdeka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dosa</a:t>
            </a:r>
            <a:r>
              <a:rPr lang="en-US" dirty="0"/>
              <a:t> dan </a:t>
            </a:r>
            <a:r>
              <a:rPr lang="en-US" dirty="0" err="1"/>
              <a:t>antikorupsi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Link and match</a:t>
            </a:r>
          </a:p>
          <a:p>
            <a:pPr marL="457200" indent="-457200">
              <a:buFont typeface="+mj-lt"/>
              <a:buAutoNum type="arabi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673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6D9A16-0B0D-4F82-B85C-8E3971B5C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Desain</a:t>
            </a:r>
            <a:r>
              <a:rPr lang="en-US" dirty="0"/>
              <a:t> instrument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F1BA25-F135-463A-BCC2-B2DCFB06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Mengukur</a:t>
            </a:r>
            <a:r>
              <a:rPr lang="en-US" sz="3200" dirty="0"/>
              <a:t> </a:t>
            </a:r>
            <a:r>
              <a:rPr lang="en-US" sz="3200" dirty="0" err="1"/>
              <a:t>mutu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sistemik</a:t>
            </a:r>
            <a:r>
              <a:rPr lang="en-US" sz="3200" dirty="0"/>
              <a:t> – </a:t>
            </a:r>
            <a:r>
              <a:rPr lang="en-US" sz="3200" dirty="0" err="1"/>
              <a:t>meliputi</a:t>
            </a:r>
            <a:r>
              <a:rPr lang="en-US" sz="3200" dirty="0"/>
              <a:t> Input, Proses, Outputs dan Outcomes</a:t>
            </a:r>
          </a:p>
          <a:p>
            <a:r>
              <a:rPr lang="en-US" sz="3200" dirty="0" err="1"/>
              <a:t>Akreditasi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</a:t>
            </a:r>
            <a:r>
              <a:rPr lang="en-US" sz="3200" dirty="0" err="1"/>
              <a:t>intergral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Penjaminan</a:t>
            </a:r>
            <a:r>
              <a:rPr lang="en-US" sz="3200" dirty="0"/>
              <a:t> </a:t>
            </a:r>
            <a:r>
              <a:rPr lang="en-US" sz="3200" dirty="0" err="1"/>
              <a:t>Mutu</a:t>
            </a:r>
            <a:endParaRPr lang="en-US" sz="3200" dirty="0"/>
          </a:p>
          <a:p>
            <a:pPr lvl="1"/>
            <a:r>
              <a:rPr lang="en-US" sz="3000" dirty="0"/>
              <a:t>Feedback system &amp; partnership dg SPMI</a:t>
            </a:r>
          </a:p>
          <a:p>
            <a:r>
              <a:rPr lang="en-US" sz="3200" dirty="0" err="1"/>
              <a:t>Berbasis</a:t>
            </a:r>
            <a:r>
              <a:rPr lang="en-US" sz="3200" dirty="0"/>
              <a:t> LED dan </a:t>
            </a:r>
            <a:r>
              <a:rPr lang="en-US" sz="3200" dirty="0" err="1"/>
              <a:t>satu</a:t>
            </a:r>
            <a:r>
              <a:rPr lang="en-US" sz="3200" dirty="0"/>
              <a:t> set </a:t>
            </a:r>
            <a:r>
              <a:rPr lang="en-US" sz="3200" dirty="0" err="1"/>
              <a:t>ukuran</a:t>
            </a:r>
            <a:r>
              <a:rPr lang="en-US" sz="3200" dirty="0"/>
              <a:t> </a:t>
            </a:r>
            <a:r>
              <a:rPr lang="en-US" sz="3200" dirty="0" err="1"/>
              <a:t>kuantitatif</a:t>
            </a:r>
            <a:r>
              <a:rPr lang="en-US" sz="3200" dirty="0"/>
              <a:t> </a:t>
            </a:r>
          </a:p>
          <a:p>
            <a:pPr lvl="1"/>
            <a:r>
              <a:rPr lang="en-US" sz="3000" dirty="0"/>
              <a:t>Coherence dan analytical </a:t>
            </a:r>
            <a:endParaRPr lang="en-ID" sz="3000" dirty="0"/>
          </a:p>
        </p:txBody>
      </p:sp>
    </p:spTree>
    <p:extLst>
      <p:ext uri="{BB962C8B-B14F-4D97-AF65-F5344CB8AC3E}">
        <p14:creationId xmlns:p14="http://schemas.microsoft.com/office/powerpoint/2010/main" val="196190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2F434-9079-49EF-AA2D-9138AFD2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element instrument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990C8-C860-4DC4-9EA9-FE9AAFF0E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Standard &amp; </a:t>
            </a:r>
            <a:r>
              <a:rPr lang="en-US" sz="3200" dirty="0" err="1"/>
              <a:t>Kriteria</a:t>
            </a:r>
            <a:endParaRPr lang="en-US" sz="3200" dirty="0"/>
          </a:p>
          <a:p>
            <a:pPr lvl="1"/>
            <a:r>
              <a:rPr lang="en-US" sz="3000" dirty="0"/>
              <a:t>SNDIKTI + SNPT; </a:t>
            </a:r>
            <a:r>
              <a:rPr lang="en-US" sz="3000" dirty="0" err="1"/>
              <a:t>Diukur</a:t>
            </a:r>
            <a:r>
              <a:rPr lang="en-US" sz="3000" dirty="0"/>
              <a:t> </a:t>
            </a:r>
            <a:r>
              <a:rPr lang="en-US" sz="3000" dirty="0" err="1"/>
              <a:t>dalam</a:t>
            </a:r>
            <a:r>
              <a:rPr lang="en-US" sz="3000" dirty="0"/>
              <a:t> 9 </a:t>
            </a:r>
            <a:r>
              <a:rPr lang="en-US" sz="3000" dirty="0" err="1"/>
              <a:t>kriteria</a:t>
            </a:r>
            <a:endParaRPr lang="en-US" sz="3000" dirty="0"/>
          </a:p>
          <a:p>
            <a:r>
              <a:rPr lang="en-US" sz="3200" dirty="0"/>
              <a:t>LKPT </a:t>
            </a:r>
            <a:r>
              <a:rPr lang="en-US" sz="3200" dirty="0" err="1"/>
              <a:t>memberi</a:t>
            </a:r>
            <a:r>
              <a:rPr lang="en-US" sz="3200" dirty="0"/>
              <a:t> </a:t>
            </a:r>
            <a:r>
              <a:rPr lang="en-US" sz="3200" dirty="0" err="1"/>
              <a:t>sinyal</a:t>
            </a:r>
            <a:r>
              <a:rPr lang="en-US" sz="3200" dirty="0"/>
              <a:t> </a:t>
            </a:r>
            <a:r>
              <a:rPr lang="en-US" sz="3200" dirty="0" err="1"/>
              <a:t>kuantitative</a:t>
            </a:r>
            <a:r>
              <a:rPr lang="en-US" sz="3200" dirty="0"/>
              <a:t> </a:t>
            </a:r>
            <a:r>
              <a:rPr lang="en-US" sz="3200" dirty="0" err="1"/>
              <a:t>terkait</a:t>
            </a:r>
            <a:r>
              <a:rPr lang="en-US" sz="3200" dirty="0"/>
              <a:t> </a:t>
            </a:r>
            <a:r>
              <a:rPr lang="en-US" sz="3200" dirty="0" err="1"/>
              <a:t>kinerja</a:t>
            </a:r>
            <a:r>
              <a:rPr lang="en-US" sz="3200" dirty="0"/>
              <a:t> </a:t>
            </a:r>
            <a:r>
              <a:rPr lang="en-US" sz="3200" dirty="0" err="1"/>
              <a:t>perguruan</a:t>
            </a:r>
            <a:r>
              <a:rPr lang="en-US" sz="3200" dirty="0"/>
              <a:t> </a:t>
            </a:r>
            <a:r>
              <a:rPr lang="en-US" sz="3200" dirty="0" err="1"/>
              <a:t>tinggi</a:t>
            </a:r>
            <a:endParaRPr lang="en-US" sz="3200" dirty="0"/>
          </a:p>
          <a:p>
            <a:r>
              <a:rPr lang="en-US" sz="3200" dirty="0"/>
              <a:t>LED </a:t>
            </a:r>
            <a:r>
              <a:rPr lang="en-US" sz="3200" dirty="0" err="1"/>
              <a:t>memberi</a:t>
            </a:r>
            <a:r>
              <a:rPr lang="en-US" sz="3200" dirty="0"/>
              <a:t> </a:t>
            </a:r>
            <a:r>
              <a:rPr lang="en-US" sz="3200" dirty="0" err="1"/>
              <a:t>argumentasi</a:t>
            </a:r>
            <a:r>
              <a:rPr lang="en-US" sz="3200" dirty="0"/>
              <a:t> dan </a:t>
            </a:r>
            <a:r>
              <a:rPr lang="en-US" sz="3200" dirty="0" err="1"/>
              <a:t>justifikasi</a:t>
            </a:r>
            <a:r>
              <a:rPr lang="en-US" sz="3200" dirty="0"/>
              <a:t> </a:t>
            </a:r>
            <a:r>
              <a:rPr lang="en-US" sz="3200" dirty="0" err="1"/>
              <a:t>capaian</a:t>
            </a:r>
            <a:r>
              <a:rPr lang="en-US" sz="3200" dirty="0"/>
              <a:t> </a:t>
            </a:r>
            <a:r>
              <a:rPr lang="en-US" sz="3200" dirty="0" err="1"/>
              <a:t>kinerja</a:t>
            </a:r>
            <a:r>
              <a:rPr lang="en-US" sz="3200" dirty="0"/>
              <a:t>, dan </a:t>
            </a:r>
            <a:r>
              <a:rPr lang="en-US" sz="3200" dirty="0" err="1"/>
              <a:t>kesehatan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kinerja</a:t>
            </a:r>
            <a:endParaRPr lang="en-US" sz="3200" dirty="0"/>
          </a:p>
          <a:p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43688806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5848</TotalTime>
  <Words>570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Vapor Trail</vt:lpstr>
      <vt:lpstr>Kebijakan Akreditasi kampus merdeka</vt:lpstr>
      <vt:lpstr>Problematika Pendidikan tinggi di indonesia</vt:lpstr>
      <vt:lpstr>PowerPoint Presentation</vt:lpstr>
      <vt:lpstr>Kampus merdeka</vt:lpstr>
      <vt:lpstr>Sistem akreditasi kampus merdeka </vt:lpstr>
      <vt:lpstr>Pemantauan pemenuhan syarat peringkat akreditasi</vt:lpstr>
      <vt:lpstr>Ukuran kinerja kampus merdeka (kepmendikbud 754/2020)</vt:lpstr>
      <vt:lpstr>Desain instrument</vt:lpstr>
      <vt:lpstr> element instrument </vt:lpstr>
      <vt:lpstr>Akreditasi institusi – kualitas pengelolaan pt (key principles)</vt:lpstr>
      <vt:lpstr> kharakteristik Iapt 3.0</vt:lpstr>
      <vt:lpstr>Akreditasi program studi – Kualitas program</vt:lpstr>
      <vt:lpstr>Kharakteristik iaps 4.0</vt:lpstr>
      <vt:lpstr>Kebijakan proses di masa covid</vt:lpstr>
      <vt:lpstr>penutup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Akreditasi kampus merdeka</dc:title>
  <dc:creator>BANPT-05</dc:creator>
  <cp:lastModifiedBy>BANPT-05</cp:lastModifiedBy>
  <cp:revision>54</cp:revision>
  <dcterms:created xsi:type="dcterms:W3CDTF">2020-07-31T08:21:46Z</dcterms:created>
  <dcterms:modified xsi:type="dcterms:W3CDTF">2020-08-21T12:53:49Z</dcterms:modified>
</cp:coreProperties>
</file>